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Gulfs Display" charset="1" panose="00000500000000000000"/>
      <p:regular r:id="rId32"/>
    </p:embeddedFont>
    <p:embeddedFont>
      <p:font typeface="Heading Now 31-38 Bold" charset="1" panose="00000000000000000000"/>
      <p:regular r:id="rId33"/>
    </p:embeddedFont>
    <p:embeddedFont>
      <p:font typeface="Heading Now 31-38"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5.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6.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7.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8.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jpeg" Type="http://schemas.openxmlformats.org/officeDocument/2006/relationships/image"/><Relationship Id="rId14" Target="../media/image15.jpe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9.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40.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41.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5.pn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6.pn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jpe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0002">
            <a:off x="15186037" y="489736"/>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1258" y="196753"/>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40802" y="1028700"/>
            <a:ext cx="17006395" cy="10735287"/>
          </a:xfrm>
          <a:custGeom>
            <a:avLst/>
            <a:gdLst/>
            <a:ahLst/>
            <a:cxnLst/>
            <a:rect r="r" b="b" t="t" l="l"/>
            <a:pathLst>
              <a:path h="10735287" w="17006395">
                <a:moveTo>
                  <a:pt x="0" y="0"/>
                </a:moveTo>
                <a:lnTo>
                  <a:pt x="17006396" y="0"/>
                </a:lnTo>
                <a:lnTo>
                  <a:pt x="17006396" y="10735287"/>
                </a:lnTo>
                <a:lnTo>
                  <a:pt x="0" y="10735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868518">
            <a:off x="-2628900" y="8582507"/>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91249" y="8853480"/>
            <a:ext cx="5535993" cy="809639"/>
          </a:xfrm>
          <a:custGeom>
            <a:avLst/>
            <a:gdLst/>
            <a:ahLst/>
            <a:cxnLst/>
            <a:rect r="r" b="b" t="t" l="l"/>
            <a:pathLst>
              <a:path h="809639" w="5535993">
                <a:moveTo>
                  <a:pt x="0" y="0"/>
                </a:moveTo>
                <a:lnTo>
                  <a:pt x="5535993" y="0"/>
                </a:lnTo>
                <a:lnTo>
                  <a:pt x="5535993" y="809640"/>
                </a:lnTo>
                <a:lnTo>
                  <a:pt x="0" y="8096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634592" y="3425785"/>
            <a:ext cx="13018816" cy="1717715"/>
          </a:xfrm>
          <a:prstGeom prst="rect">
            <a:avLst/>
          </a:prstGeom>
        </p:spPr>
        <p:txBody>
          <a:bodyPr anchor="t" rtlCol="false" tIns="0" lIns="0" bIns="0" rIns="0">
            <a:spAutoFit/>
          </a:bodyPr>
          <a:lstStyle/>
          <a:p>
            <a:pPr algn="ctr">
              <a:lnSpc>
                <a:spcPts val="13995"/>
              </a:lnSpc>
              <a:spcBef>
                <a:spcPct val="0"/>
              </a:spcBef>
            </a:pPr>
            <a:r>
              <a:rPr lang="en-US" sz="9996">
                <a:solidFill>
                  <a:srgbClr val="926D47"/>
                </a:solidFill>
                <a:latin typeface="Gulfs Display"/>
                <a:ea typeface="Gulfs Display"/>
                <a:cs typeface="Gulfs Display"/>
                <a:sym typeface="Gulfs Display"/>
              </a:rPr>
              <a:t>TUGAS AKHIR</a:t>
            </a:r>
          </a:p>
        </p:txBody>
      </p:sp>
      <p:sp>
        <p:nvSpPr>
          <p:cNvPr name="TextBox 9" id="9"/>
          <p:cNvSpPr txBox="true"/>
          <p:nvPr/>
        </p:nvSpPr>
        <p:spPr>
          <a:xfrm rot="0">
            <a:off x="374641" y="4911333"/>
            <a:ext cx="17272557" cy="3489233"/>
          </a:xfrm>
          <a:prstGeom prst="rect">
            <a:avLst/>
          </a:prstGeom>
        </p:spPr>
        <p:txBody>
          <a:bodyPr anchor="t" rtlCol="false" tIns="0" lIns="0" bIns="0" rIns="0">
            <a:spAutoFit/>
          </a:bodyPr>
          <a:lstStyle/>
          <a:p>
            <a:pPr algn="ctr">
              <a:lnSpc>
                <a:spcPts val="13999"/>
              </a:lnSpc>
              <a:spcBef>
                <a:spcPct val="0"/>
              </a:spcBef>
            </a:pPr>
            <a:r>
              <a:rPr lang="en-US" sz="9999">
                <a:solidFill>
                  <a:srgbClr val="0D0D0D"/>
                </a:solidFill>
                <a:latin typeface="Gulfs Display"/>
                <a:ea typeface="Gulfs Display"/>
                <a:cs typeface="Gulfs Display"/>
                <a:sym typeface="Gulfs Display"/>
              </a:rPr>
              <a:t>DASAR SISTEM KOMPUTERE</a:t>
            </a:r>
          </a:p>
        </p:txBody>
      </p:sp>
      <p:sp>
        <p:nvSpPr>
          <p:cNvPr name="TextBox 10" id="10"/>
          <p:cNvSpPr txBox="true"/>
          <p:nvPr/>
        </p:nvSpPr>
        <p:spPr>
          <a:xfrm rot="0">
            <a:off x="6177418" y="8133890"/>
            <a:ext cx="5667003" cy="1172482"/>
          </a:xfrm>
          <a:prstGeom prst="rect">
            <a:avLst/>
          </a:prstGeom>
        </p:spPr>
        <p:txBody>
          <a:bodyPr anchor="t" rtlCol="false" tIns="0" lIns="0" bIns="0" rIns="0">
            <a:spAutoFit/>
          </a:bodyPr>
          <a:lstStyle/>
          <a:p>
            <a:pPr algn="ctr">
              <a:lnSpc>
                <a:spcPts val="8347"/>
              </a:lnSpc>
              <a:spcBef>
                <a:spcPct val="0"/>
              </a:spcBef>
            </a:pPr>
            <a:r>
              <a:rPr lang="en-US" b="true" sz="5962">
                <a:solidFill>
                  <a:srgbClr val="000000"/>
                </a:solidFill>
                <a:latin typeface="Heading Now 31-38 Bold"/>
                <a:ea typeface="Heading Now 31-38 Bold"/>
                <a:cs typeface="Heading Now 31-38 Bold"/>
                <a:sym typeface="Heading Now 31-38 Bold"/>
              </a:rPr>
              <a:t>DIFTA AULYA RAHMADANTI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342169" y="3087105"/>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3" id="13"/>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
        <p:nvSpPr>
          <p:cNvPr name="Freeform 14" id="14"/>
          <p:cNvSpPr/>
          <p:nvPr/>
        </p:nvSpPr>
        <p:spPr>
          <a:xfrm flipH="false" flipV="false" rot="0">
            <a:off x="5290721"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9220896"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691192" y="3722269"/>
            <a:ext cx="2997398" cy="489868"/>
          </a:xfrm>
          <a:prstGeom prst="rect">
            <a:avLst/>
          </a:prstGeom>
        </p:spPr>
        <p:txBody>
          <a:bodyPr anchor="t" rtlCol="false" tIns="0" lIns="0" bIns="0" rIns="0">
            <a:spAutoFit/>
          </a:bodyPr>
          <a:lstStyle/>
          <a:p>
            <a:pPr algn="l">
              <a:lnSpc>
                <a:spcPts val="3160"/>
              </a:lnSpc>
            </a:pPr>
            <a:r>
              <a:rPr lang="en-US" sz="3160" spc="145">
                <a:solidFill>
                  <a:srgbClr val="0D0D0D"/>
                </a:solidFill>
                <a:latin typeface="Heading Now 31-38"/>
                <a:ea typeface="Heading Now 31-38"/>
                <a:cs typeface="Heading Now 31-38"/>
                <a:sym typeface="Heading Now 31-38"/>
              </a:rPr>
              <a:t>PROGRAM DIMULAI</a:t>
            </a:r>
          </a:p>
        </p:txBody>
      </p:sp>
      <p:sp>
        <p:nvSpPr>
          <p:cNvPr name="TextBox 17" id="17"/>
          <p:cNvSpPr txBox="true"/>
          <p:nvPr/>
        </p:nvSpPr>
        <p:spPr>
          <a:xfrm rot="0">
            <a:off x="5596222" y="3712680"/>
            <a:ext cx="2997398" cy="2367115"/>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PESAN UNTUK MEMASUKKAN TEKS YANG AKAN DITERJEMAHKAN.</a:t>
            </a:r>
          </a:p>
          <a:p>
            <a:pPr algn="l">
              <a:lnSpc>
                <a:spcPts val="3602"/>
              </a:lnSpc>
            </a:pPr>
          </a:p>
        </p:txBody>
      </p:sp>
      <p:sp>
        <p:nvSpPr>
          <p:cNvPr name="TextBox 18" id="18"/>
          <p:cNvSpPr txBox="true"/>
          <p:nvPr/>
        </p:nvSpPr>
        <p:spPr>
          <a:xfrm rot="0">
            <a:off x="1691192"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1</a:t>
            </a:r>
          </a:p>
        </p:txBody>
      </p:sp>
      <p:sp>
        <p:nvSpPr>
          <p:cNvPr name="TextBox 19" id="19"/>
          <p:cNvSpPr txBox="true"/>
          <p:nvPr/>
        </p:nvSpPr>
        <p:spPr>
          <a:xfrm rot="0">
            <a:off x="5594848"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2</a:t>
            </a:r>
          </a:p>
        </p:txBody>
      </p:sp>
      <p:sp>
        <p:nvSpPr>
          <p:cNvPr name="TextBox 20" id="20"/>
          <p:cNvSpPr txBox="true"/>
          <p:nvPr/>
        </p:nvSpPr>
        <p:spPr>
          <a:xfrm rot="0">
            <a:off x="9525023" y="327996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3</a:t>
            </a:r>
          </a:p>
        </p:txBody>
      </p:sp>
      <p:sp>
        <p:nvSpPr>
          <p:cNvPr name="TextBox 21" id="21"/>
          <p:cNvSpPr txBox="true"/>
          <p:nvPr/>
        </p:nvSpPr>
        <p:spPr>
          <a:xfrm rot="0">
            <a:off x="9534548"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PENGGUNA MEMASUKKAN TEKS (KOMBINASI HURUF KAPITAL, HURUF KECIL, DAN SPASI)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342169" y="3087105"/>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3" id="13"/>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
        <p:nvSpPr>
          <p:cNvPr name="Freeform 14" id="14"/>
          <p:cNvSpPr/>
          <p:nvPr/>
        </p:nvSpPr>
        <p:spPr>
          <a:xfrm flipH="false" flipV="false" rot="0">
            <a:off x="5290721"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9220896"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691192" y="3722269"/>
            <a:ext cx="2997398" cy="489868"/>
          </a:xfrm>
          <a:prstGeom prst="rect">
            <a:avLst/>
          </a:prstGeom>
        </p:spPr>
        <p:txBody>
          <a:bodyPr anchor="t" rtlCol="false" tIns="0" lIns="0" bIns="0" rIns="0">
            <a:spAutoFit/>
          </a:bodyPr>
          <a:lstStyle/>
          <a:p>
            <a:pPr algn="l">
              <a:lnSpc>
                <a:spcPts val="3160"/>
              </a:lnSpc>
            </a:pPr>
            <a:r>
              <a:rPr lang="en-US" sz="3160" spc="145">
                <a:solidFill>
                  <a:srgbClr val="0D0D0D"/>
                </a:solidFill>
                <a:latin typeface="Heading Now 31-38"/>
                <a:ea typeface="Heading Now 31-38"/>
                <a:cs typeface="Heading Now 31-38"/>
                <a:sym typeface="Heading Now 31-38"/>
              </a:rPr>
              <a:t>PROGRAM DIMULAI</a:t>
            </a:r>
          </a:p>
        </p:txBody>
      </p:sp>
      <p:sp>
        <p:nvSpPr>
          <p:cNvPr name="TextBox 17" id="17"/>
          <p:cNvSpPr txBox="true"/>
          <p:nvPr/>
        </p:nvSpPr>
        <p:spPr>
          <a:xfrm rot="0">
            <a:off x="5596222" y="3712680"/>
            <a:ext cx="2997398" cy="2367115"/>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PESAN UNTUK MEMASUKKAN TEKS YANG AKAN DITERJEMAHKAN.</a:t>
            </a:r>
          </a:p>
          <a:p>
            <a:pPr algn="l">
              <a:lnSpc>
                <a:spcPts val="3602"/>
              </a:lnSpc>
            </a:pPr>
          </a:p>
        </p:txBody>
      </p:sp>
      <p:sp>
        <p:nvSpPr>
          <p:cNvPr name="TextBox 18" id="18"/>
          <p:cNvSpPr txBox="true"/>
          <p:nvPr/>
        </p:nvSpPr>
        <p:spPr>
          <a:xfrm rot="0">
            <a:off x="1691192"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1</a:t>
            </a:r>
          </a:p>
        </p:txBody>
      </p:sp>
      <p:sp>
        <p:nvSpPr>
          <p:cNvPr name="TextBox 19" id="19"/>
          <p:cNvSpPr txBox="true"/>
          <p:nvPr/>
        </p:nvSpPr>
        <p:spPr>
          <a:xfrm rot="0">
            <a:off x="5594848"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2</a:t>
            </a:r>
          </a:p>
        </p:txBody>
      </p:sp>
      <p:sp>
        <p:nvSpPr>
          <p:cNvPr name="TextBox 20" id="20"/>
          <p:cNvSpPr txBox="true"/>
          <p:nvPr/>
        </p:nvSpPr>
        <p:spPr>
          <a:xfrm rot="0">
            <a:off x="9525023" y="327996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3</a:t>
            </a:r>
          </a:p>
        </p:txBody>
      </p:sp>
      <p:sp>
        <p:nvSpPr>
          <p:cNvPr name="TextBox 21" id="21"/>
          <p:cNvSpPr txBox="true"/>
          <p:nvPr/>
        </p:nvSpPr>
        <p:spPr>
          <a:xfrm rot="0">
            <a:off x="9534548"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PENGGUNA MEMASUKKAN TEKS (KOMBINASI HURUF KAPITAL, HURUF KECIL, DAN SPASI)</a:t>
            </a:r>
          </a:p>
        </p:txBody>
      </p:sp>
      <p:sp>
        <p:nvSpPr>
          <p:cNvPr name="Freeform 22" id="22"/>
          <p:cNvSpPr/>
          <p:nvPr/>
        </p:nvSpPr>
        <p:spPr>
          <a:xfrm flipH="false" flipV="false" rot="0">
            <a:off x="13150398"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13496045"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4</a:t>
            </a:r>
          </a:p>
        </p:txBody>
      </p:sp>
      <p:sp>
        <p:nvSpPr>
          <p:cNvPr name="TextBox 24" id="24"/>
          <p:cNvSpPr txBox="true"/>
          <p:nvPr/>
        </p:nvSpPr>
        <p:spPr>
          <a:xfrm rot="0">
            <a:off x="13496045"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MEMPROSES SETIAP KARAKTER DALAM TEKS SATU PER SATU MENGGUNAKAN LOOP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342169" y="3087105"/>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3" id="13"/>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
        <p:nvSpPr>
          <p:cNvPr name="Freeform 14" id="14"/>
          <p:cNvSpPr/>
          <p:nvPr/>
        </p:nvSpPr>
        <p:spPr>
          <a:xfrm flipH="false" flipV="false" rot="0">
            <a:off x="5290721"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9220896"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691192" y="3722269"/>
            <a:ext cx="2997398" cy="489868"/>
          </a:xfrm>
          <a:prstGeom prst="rect">
            <a:avLst/>
          </a:prstGeom>
        </p:spPr>
        <p:txBody>
          <a:bodyPr anchor="t" rtlCol="false" tIns="0" lIns="0" bIns="0" rIns="0">
            <a:spAutoFit/>
          </a:bodyPr>
          <a:lstStyle/>
          <a:p>
            <a:pPr algn="l">
              <a:lnSpc>
                <a:spcPts val="3160"/>
              </a:lnSpc>
            </a:pPr>
            <a:r>
              <a:rPr lang="en-US" sz="3160" spc="145">
                <a:solidFill>
                  <a:srgbClr val="0D0D0D"/>
                </a:solidFill>
                <a:latin typeface="Heading Now 31-38"/>
                <a:ea typeface="Heading Now 31-38"/>
                <a:cs typeface="Heading Now 31-38"/>
                <a:sym typeface="Heading Now 31-38"/>
              </a:rPr>
              <a:t>PROGRAM DIMULAI</a:t>
            </a:r>
          </a:p>
        </p:txBody>
      </p:sp>
      <p:sp>
        <p:nvSpPr>
          <p:cNvPr name="TextBox 17" id="17"/>
          <p:cNvSpPr txBox="true"/>
          <p:nvPr/>
        </p:nvSpPr>
        <p:spPr>
          <a:xfrm rot="0">
            <a:off x="5596222" y="3712680"/>
            <a:ext cx="2997398" cy="2367115"/>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PESAN UNTUK MEMASUKKAN TEKS YANG AKAN DITERJEMAHKAN.</a:t>
            </a:r>
          </a:p>
          <a:p>
            <a:pPr algn="l">
              <a:lnSpc>
                <a:spcPts val="3602"/>
              </a:lnSpc>
            </a:pPr>
          </a:p>
        </p:txBody>
      </p:sp>
      <p:sp>
        <p:nvSpPr>
          <p:cNvPr name="TextBox 18" id="18"/>
          <p:cNvSpPr txBox="true"/>
          <p:nvPr/>
        </p:nvSpPr>
        <p:spPr>
          <a:xfrm rot="0">
            <a:off x="1691192"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1</a:t>
            </a:r>
          </a:p>
        </p:txBody>
      </p:sp>
      <p:sp>
        <p:nvSpPr>
          <p:cNvPr name="TextBox 19" id="19"/>
          <p:cNvSpPr txBox="true"/>
          <p:nvPr/>
        </p:nvSpPr>
        <p:spPr>
          <a:xfrm rot="0">
            <a:off x="5594848"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2</a:t>
            </a:r>
          </a:p>
        </p:txBody>
      </p:sp>
      <p:sp>
        <p:nvSpPr>
          <p:cNvPr name="TextBox 20" id="20"/>
          <p:cNvSpPr txBox="true"/>
          <p:nvPr/>
        </p:nvSpPr>
        <p:spPr>
          <a:xfrm rot="0">
            <a:off x="9525023" y="327996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3</a:t>
            </a:r>
          </a:p>
        </p:txBody>
      </p:sp>
      <p:sp>
        <p:nvSpPr>
          <p:cNvPr name="TextBox 21" id="21"/>
          <p:cNvSpPr txBox="true"/>
          <p:nvPr/>
        </p:nvSpPr>
        <p:spPr>
          <a:xfrm rot="0">
            <a:off x="9534548"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PENGGUNA MEMASUKKAN TEKS (KOMBINASI HURUF KAPITAL, HURUF KECIL, DAN SPASI)</a:t>
            </a:r>
          </a:p>
        </p:txBody>
      </p:sp>
      <p:sp>
        <p:nvSpPr>
          <p:cNvPr name="Freeform 22" id="22"/>
          <p:cNvSpPr/>
          <p:nvPr/>
        </p:nvSpPr>
        <p:spPr>
          <a:xfrm flipH="false" flipV="false" rot="0">
            <a:off x="13150398"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13496045"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4</a:t>
            </a:r>
          </a:p>
        </p:txBody>
      </p:sp>
      <p:sp>
        <p:nvSpPr>
          <p:cNvPr name="TextBox 24" id="24"/>
          <p:cNvSpPr txBox="true"/>
          <p:nvPr/>
        </p:nvSpPr>
        <p:spPr>
          <a:xfrm rot="0">
            <a:off x="13496045"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MEMPROSES SETIAP KARAKTER DALAM TEKS SATU PER SATU MENGGUNAKAN LOOP</a:t>
            </a:r>
          </a:p>
        </p:txBody>
      </p:sp>
      <p:sp>
        <p:nvSpPr>
          <p:cNvPr name="Freeform 25" id="25"/>
          <p:cNvSpPr/>
          <p:nvPr/>
        </p:nvSpPr>
        <p:spPr>
          <a:xfrm flipH="false" flipV="false" rot="0">
            <a:off x="5290721" y="6609234"/>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6" id="26"/>
          <p:cNvSpPr txBox="true"/>
          <p:nvPr/>
        </p:nvSpPr>
        <p:spPr>
          <a:xfrm rot="0">
            <a:off x="5596222" y="679545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5</a:t>
            </a:r>
          </a:p>
        </p:txBody>
      </p:sp>
      <p:sp>
        <p:nvSpPr>
          <p:cNvPr name="TextBox 27" id="27"/>
          <p:cNvSpPr txBox="true"/>
          <p:nvPr/>
        </p:nvSpPr>
        <p:spPr>
          <a:xfrm rot="0">
            <a:off x="5594848" y="7364862"/>
            <a:ext cx="2997398" cy="1452762"/>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HASIL TERJEMAHAN BERUPA KODE MORSE DI LAYAR.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342169" y="3087105"/>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3" id="13"/>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
        <p:nvSpPr>
          <p:cNvPr name="Freeform 14" id="14"/>
          <p:cNvSpPr/>
          <p:nvPr/>
        </p:nvSpPr>
        <p:spPr>
          <a:xfrm flipH="false" flipV="false" rot="0">
            <a:off x="5290721"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9220896"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1691192" y="3722269"/>
            <a:ext cx="2997398" cy="489868"/>
          </a:xfrm>
          <a:prstGeom prst="rect">
            <a:avLst/>
          </a:prstGeom>
        </p:spPr>
        <p:txBody>
          <a:bodyPr anchor="t" rtlCol="false" tIns="0" lIns="0" bIns="0" rIns="0">
            <a:spAutoFit/>
          </a:bodyPr>
          <a:lstStyle/>
          <a:p>
            <a:pPr algn="l">
              <a:lnSpc>
                <a:spcPts val="3160"/>
              </a:lnSpc>
            </a:pPr>
            <a:r>
              <a:rPr lang="en-US" sz="3160" spc="145">
                <a:solidFill>
                  <a:srgbClr val="0D0D0D"/>
                </a:solidFill>
                <a:latin typeface="Heading Now 31-38"/>
                <a:ea typeface="Heading Now 31-38"/>
                <a:cs typeface="Heading Now 31-38"/>
                <a:sym typeface="Heading Now 31-38"/>
              </a:rPr>
              <a:t>PROGRAM DIMULAI</a:t>
            </a:r>
          </a:p>
        </p:txBody>
      </p:sp>
      <p:sp>
        <p:nvSpPr>
          <p:cNvPr name="TextBox 17" id="17"/>
          <p:cNvSpPr txBox="true"/>
          <p:nvPr/>
        </p:nvSpPr>
        <p:spPr>
          <a:xfrm rot="0">
            <a:off x="5596222" y="3712680"/>
            <a:ext cx="2997398" cy="2367115"/>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PESAN UNTUK MEMASUKKAN TEKS YANG AKAN DITERJEMAHKAN.</a:t>
            </a:r>
          </a:p>
          <a:p>
            <a:pPr algn="l">
              <a:lnSpc>
                <a:spcPts val="3602"/>
              </a:lnSpc>
            </a:pPr>
          </a:p>
        </p:txBody>
      </p:sp>
      <p:sp>
        <p:nvSpPr>
          <p:cNvPr name="TextBox 18" id="18"/>
          <p:cNvSpPr txBox="true"/>
          <p:nvPr/>
        </p:nvSpPr>
        <p:spPr>
          <a:xfrm rot="0">
            <a:off x="1691192"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1</a:t>
            </a:r>
          </a:p>
        </p:txBody>
      </p:sp>
      <p:sp>
        <p:nvSpPr>
          <p:cNvPr name="TextBox 19" id="19"/>
          <p:cNvSpPr txBox="true"/>
          <p:nvPr/>
        </p:nvSpPr>
        <p:spPr>
          <a:xfrm rot="0">
            <a:off x="5594848"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2</a:t>
            </a:r>
          </a:p>
        </p:txBody>
      </p:sp>
      <p:sp>
        <p:nvSpPr>
          <p:cNvPr name="TextBox 20" id="20"/>
          <p:cNvSpPr txBox="true"/>
          <p:nvPr/>
        </p:nvSpPr>
        <p:spPr>
          <a:xfrm rot="0">
            <a:off x="9525023" y="327996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3</a:t>
            </a:r>
          </a:p>
        </p:txBody>
      </p:sp>
      <p:sp>
        <p:nvSpPr>
          <p:cNvPr name="TextBox 21" id="21"/>
          <p:cNvSpPr txBox="true"/>
          <p:nvPr/>
        </p:nvSpPr>
        <p:spPr>
          <a:xfrm rot="0">
            <a:off x="9534548"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PENGGUNA MEMASUKKAN TEKS (KOMBINASI HURUF KAPITAL, HURUF KECIL, DAN SPASI)</a:t>
            </a:r>
          </a:p>
        </p:txBody>
      </p:sp>
      <p:sp>
        <p:nvSpPr>
          <p:cNvPr name="Freeform 22" id="22"/>
          <p:cNvSpPr/>
          <p:nvPr/>
        </p:nvSpPr>
        <p:spPr>
          <a:xfrm flipH="false" flipV="false" rot="0">
            <a:off x="13150398"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13496045"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4</a:t>
            </a:r>
          </a:p>
        </p:txBody>
      </p:sp>
      <p:sp>
        <p:nvSpPr>
          <p:cNvPr name="TextBox 24" id="24"/>
          <p:cNvSpPr txBox="true"/>
          <p:nvPr/>
        </p:nvSpPr>
        <p:spPr>
          <a:xfrm rot="0">
            <a:off x="13496045" y="3712680"/>
            <a:ext cx="2997398" cy="1909939"/>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MEMPROSES SETIAP KARAKTER DALAM TEKS SATU PER SATU MENGGUNAKAN LOOP</a:t>
            </a:r>
          </a:p>
        </p:txBody>
      </p:sp>
      <p:sp>
        <p:nvSpPr>
          <p:cNvPr name="Freeform 25" id="25"/>
          <p:cNvSpPr/>
          <p:nvPr/>
        </p:nvSpPr>
        <p:spPr>
          <a:xfrm flipH="false" flipV="false" rot="0">
            <a:off x="5290721" y="6609234"/>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6" id="26"/>
          <p:cNvSpPr txBox="true"/>
          <p:nvPr/>
        </p:nvSpPr>
        <p:spPr>
          <a:xfrm rot="0">
            <a:off x="5596222" y="679545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5</a:t>
            </a:r>
          </a:p>
        </p:txBody>
      </p:sp>
      <p:sp>
        <p:nvSpPr>
          <p:cNvPr name="TextBox 27" id="27"/>
          <p:cNvSpPr txBox="true"/>
          <p:nvPr/>
        </p:nvSpPr>
        <p:spPr>
          <a:xfrm rot="0">
            <a:off x="5594848" y="7364862"/>
            <a:ext cx="2997398" cy="1452762"/>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HASIL TERJEMAHAN BERUPA KODE MORSE DI LAYAR.</a:t>
            </a:r>
          </a:p>
        </p:txBody>
      </p:sp>
      <p:sp>
        <p:nvSpPr>
          <p:cNvPr name="Freeform 28" id="28"/>
          <p:cNvSpPr/>
          <p:nvPr/>
        </p:nvSpPr>
        <p:spPr>
          <a:xfrm flipH="false" flipV="false" rot="0">
            <a:off x="9239946" y="6609234"/>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9544073" y="6833552"/>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6</a:t>
            </a:r>
          </a:p>
        </p:txBody>
      </p:sp>
      <p:sp>
        <p:nvSpPr>
          <p:cNvPr name="TextBox 30" id="30"/>
          <p:cNvSpPr txBox="true"/>
          <p:nvPr/>
        </p:nvSpPr>
        <p:spPr>
          <a:xfrm rot="0">
            <a:off x="9544073" y="7350624"/>
            <a:ext cx="2997398" cy="538408"/>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MENGAKHIRI PROGRAM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21258" y="196753"/>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028700" y="1433520"/>
            <a:ext cx="16230600" cy="7419961"/>
            <a:chOff x="0" y="0"/>
            <a:chExt cx="4274726" cy="1954228"/>
          </a:xfrm>
        </p:grpSpPr>
        <p:sp>
          <p:nvSpPr>
            <p:cNvPr name="Freeform 5" id="5"/>
            <p:cNvSpPr/>
            <p:nvPr/>
          </p:nvSpPr>
          <p:spPr>
            <a:xfrm flipH="false" flipV="false" rot="0">
              <a:off x="0" y="0"/>
              <a:ext cx="4274726" cy="1954228"/>
            </a:xfrm>
            <a:custGeom>
              <a:avLst/>
              <a:gdLst/>
              <a:ahLst/>
              <a:cxnLst/>
              <a:rect r="r" b="b" t="t" l="l"/>
              <a:pathLst>
                <a:path h="1954228" w="4274726">
                  <a:moveTo>
                    <a:pt x="24804" y="0"/>
                  </a:moveTo>
                  <a:lnTo>
                    <a:pt x="4249922" y="0"/>
                  </a:lnTo>
                  <a:cubicBezTo>
                    <a:pt x="4256501" y="0"/>
                    <a:pt x="4262810" y="2613"/>
                    <a:pt x="4267461" y="7265"/>
                  </a:cubicBezTo>
                  <a:cubicBezTo>
                    <a:pt x="4272112" y="11916"/>
                    <a:pt x="4274726" y="18225"/>
                    <a:pt x="4274726" y="24804"/>
                  </a:cubicBezTo>
                  <a:lnTo>
                    <a:pt x="4274726" y="1929425"/>
                  </a:lnTo>
                  <a:cubicBezTo>
                    <a:pt x="4274726" y="1936003"/>
                    <a:pt x="4272112" y="1942312"/>
                    <a:pt x="4267461" y="1946964"/>
                  </a:cubicBezTo>
                  <a:cubicBezTo>
                    <a:pt x="4262810" y="1951615"/>
                    <a:pt x="4256501" y="1954228"/>
                    <a:pt x="4249922" y="1954228"/>
                  </a:cubicBezTo>
                  <a:lnTo>
                    <a:pt x="24804" y="1954228"/>
                  </a:lnTo>
                  <a:cubicBezTo>
                    <a:pt x="18225" y="1954228"/>
                    <a:pt x="11916" y="1951615"/>
                    <a:pt x="7265" y="1946964"/>
                  </a:cubicBezTo>
                  <a:cubicBezTo>
                    <a:pt x="2613" y="1942312"/>
                    <a:pt x="0" y="1936003"/>
                    <a:pt x="0" y="1929425"/>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6" id="6"/>
            <p:cNvSpPr txBox="true"/>
            <p:nvPr/>
          </p:nvSpPr>
          <p:spPr>
            <a:xfrm>
              <a:off x="0" y="-38100"/>
              <a:ext cx="4274726" cy="199232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040002">
            <a:off x="15186037" y="489736"/>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68518">
            <a:off x="-2628900" y="8086488"/>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048117" y="8448661"/>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326224" y="228923"/>
            <a:ext cx="7237630" cy="4568754"/>
          </a:xfrm>
          <a:custGeom>
            <a:avLst/>
            <a:gdLst/>
            <a:ahLst/>
            <a:cxnLst/>
            <a:rect r="r" b="b" t="t" l="l"/>
            <a:pathLst>
              <a:path h="4568754" w="7237630">
                <a:moveTo>
                  <a:pt x="0" y="0"/>
                </a:moveTo>
                <a:lnTo>
                  <a:pt x="7237630" y="0"/>
                </a:lnTo>
                <a:lnTo>
                  <a:pt x="7237630" y="4568754"/>
                </a:lnTo>
                <a:lnTo>
                  <a:pt x="0" y="45687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1" id="11"/>
          <p:cNvSpPr txBox="true"/>
          <p:nvPr/>
        </p:nvSpPr>
        <p:spPr>
          <a:xfrm rot="0">
            <a:off x="2080904" y="2153062"/>
            <a:ext cx="4744498" cy="834775"/>
          </a:xfrm>
          <a:prstGeom prst="rect">
            <a:avLst/>
          </a:prstGeom>
        </p:spPr>
        <p:txBody>
          <a:bodyPr anchor="t" rtlCol="false" tIns="0" lIns="0" bIns="0" rIns="0">
            <a:spAutoFit/>
          </a:bodyPr>
          <a:lstStyle/>
          <a:p>
            <a:pPr algn="l">
              <a:lnSpc>
                <a:spcPts val="6241"/>
              </a:lnSpc>
            </a:pPr>
            <a:r>
              <a:rPr lang="en-US" sz="6241">
                <a:solidFill>
                  <a:srgbClr val="0D0D0D"/>
                </a:solidFill>
                <a:latin typeface="Gulfs Display"/>
                <a:ea typeface="Gulfs Display"/>
                <a:cs typeface="Gulfs Display"/>
                <a:sym typeface="Gulfs Display"/>
              </a:rPr>
              <a:t>DESAIN/</a:t>
            </a:r>
          </a:p>
        </p:txBody>
      </p:sp>
      <p:sp>
        <p:nvSpPr>
          <p:cNvPr name="TextBox 12" id="12"/>
          <p:cNvSpPr txBox="true"/>
          <p:nvPr/>
        </p:nvSpPr>
        <p:spPr>
          <a:xfrm rot="0">
            <a:off x="2080904" y="3068958"/>
            <a:ext cx="7590422" cy="928801"/>
          </a:xfrm>
          <a:prstGeom prst="rect">
            <a:avLst/>
          </a:prstGeom>
        </p:spPr>
        <p:txBody>
          <a:bodyPr anchor="t" rtlCol="false" tIns="0" lIns="0" bIns="0" rIns="0">
            <a:spAutoFit/>
          </a:bodyPr>
          <a:lstStyle/>
          <a:p>
            <a:pPr algn="l">
              <a:lnSpc>
                <a:spcPts val="6941"/>
              </a:lnSpc>
            </a:pPr>
            <a:r>
              <a:rPr lang="en-US" sz="6941">
                <a:solidFill>
                  <a:srgbClr val="926D47"/>
                </a:solidFill>
                <a:latin typeface="Gulfs Display"/>
                <a:ea typeface="Gulfs Display"/>
                <a:cs typeface="Gulfs Display"/>
                <a:sym typeface="Gulfs Display"/>
              </a:rPr>
              <a:t>RANCANGAN</a:t>
            </a:r>
          </a:p>
        </p:txBody>
      </p:sp>
      <p:grpSp>
        <p:nvGrpSpPr>
          <p:cNvPr name="Group 13" id="13"/>
          <p:cNvGrpSpPr/>
          <p:nvPr/>
        </p:nvGrpSpPr>
        <p:grpSpPr>
          <a:xfrm rot="0">
            <a:off x="8751024" y="1765726"/>
            <a:ext cx="8065089" cy="6497932"/>
            <a:chOff x="0" y="0"/>
            <a:chExt cx="5778718" cy="4655834"/>
          </a:xfrm>
        </p:grpSpPr>
        <p:sp>
          <p:nvSpPr>
            <p:cNvPr name="Freeform 14" id="14"/>
            <p:cNvSpPr/>
            <p:nvPr/>
          </p:nvSpPr>
          <p:spPr>
            <a:xfrm flipH="false" flipV="false" rot="0">
              <a:off x="0" y="0"/>
              <a:ext cx="5778718" cy="4655834"/>
            </a:xfrm>
            <a:custGeom>
              <a:avLst/>
              <a:gdLst/>
              <a:ahLst/>
              <a:cxnLst/>
              <a:rect r="r" b="b" t="t" l="l"/>
              <a:pathLst>
                <a:path h="4655834" w="5778718">
                  <a:moveTo>
                    <a:pt x="5650431" y="0"/>
                  </a:moveTo>
                  <a:lnTo>
                    <a:pt x="128288" y="0"/>
                  </a:lnTo>
                  <a:cubicBezTo>
                    <a:pt x="57787" y="0"/>
                    <a:pt x="0" y="86975"/>
                    <a:pt x="0" y="193475"/>
                  </a:cubicBezTo>
                  <a:lnTo>
                    <a:pt x="0" y="4462359"/>
                  </a:lnTo>
                  <a:cubicBezTo>
                    <a:pt x="0" y="4568859"/>
                    <a:pt x="57787" y="4655834"/>
                    <a:pt x="128288" y="4655834"/>
                  </a:cubicBezTo>
                  <a:lnTo>
                    <a:pt x="5650431" y="4655834"/>
                  </a:lnTo>
                  <a:cubicBezTo>
                    <a:pt x="5720931" y="4655834"/>
                    <a:pt x="5778718" y="4568859"/>
                    <a:pt x="5778718" y="4462359"/>
                  </a:cubicBezTo>
                  <a:lnTo>
                    <a:pt x="5778718" y="193475"/>
                  </a:lnTo>
                  <a:cubicBezTo>
                    <a:pt x="5778718" y="86975"/>
                    <a:pt x="5720931" y="0"/>
                    <a:pt x="5650431" y="0"/>
                  </a:cubicBezTo>
                  <a:close/>
                </a:path>
              </a:pathLst>
            </a:custGeom>
            <a:blipFill>
              <a:blip r:embed="rId13"/>
              <a:stretch>
                <a:fillRect l="0" t="-18573" r="0" b="-18573"/>
              </a:stretch>
            </a:blipFill>
            <a:ln w="19050" cap="sq">
              <a:solidFill>
                <a:srgbClr val="000000"/>
              </a:solidFill>
              <a:prstDash val="solid"/>
              <a:miter/>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9457" t="0" r="-75515" b="-8713"/>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8085" t="0" r="-74043" b="-7042"/>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10443" t="0" r="-79078" b="-11387"/>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11395" t="0" r="-78127" b="-11387"/>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11896" t="0" r="-77626" b="-11387"/>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21258" y="196753"/>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028700" y="1433520"/>
            <a:ext cx="16230600" cy="7419961"/>
            <a:chOff x="0" y="0"/>
            <a:chExt cx="4274726" cy="1954228"/>
          </a:xfrm>
        </p:grpSpPr>
        <p:sp>
          <p:nvSpPr>
            <p:cNvPr name="Freeform 5" id="5"/>
            <p:cNvSpPr/>
            <p:nvPr/>
          </p:nvSpPr>
          <p:spPr>
            <a:xfrm flipH="false" flipV="false" rot="0">
              <a:off x="0" y="0"/>
              <a:ext cx="4274726" cy="1954228"/>
            </a:xfrm>
            <a:custGeom>
              <a:avLst/>
              <a:gdLst/>
              <a:ahLst/>
              <a:cxnLst/>
              <a:rect r="r" b="b" t="t" l="l"/>
              <a:pathLst>
                <a:path h="1954228" w="4274726">
                  <a:moveTo>
                    <a:pt x="24804" y="0"/>
                  </a:moveTo>
                  <a:lnTo>
                    <a:pt x="4249922" y="0"/>
                  </a:lnTo>
                  <a:cubicBezTo>
                    <a:pt x="4256501" y="0"/>
                    <a:pt x="4262810" y="2613"/>
                    <a:pt x="4267461" y="7265"/>
                  </a:cubicBezTo>
                  <a:cubicBezTo>
                    <a:pt x="4272112" y="11916"/>
                    <a:pt x="4274726" y="18225"/>
                    <a:pt x="4274726" y="24804"/>
                  </a:cubicBezTo>
                  <a:lnTo>
                    <a:pt x="4274726" y="1929425"/>
                  </a:lnTo>
                  <a:cubicBezTo>
                    <a:pt x="4274726" y="1936003"/>
                    <a:pt x="4272112" y="1942312"/>
                    <a:pt x="4267461" y="1946964"/>
                  </a:cubicBezTo>
                  <a:cubicBezTo>
                    <a:pt x="4262810" y="1951615"/>
                    <a:pt x="4256501" y="1954228"/>
                    <a:pt x="4249922" y="1954228"/>
                  </a:cubicBezTo>
                  <a:lnTo>
                    <a:pt x="24804" y="1954228"/>
                  </a:lnTo>
                  <a:cubicBezTo>
                    <a:pt x="18225" y="1954228"/>
                    <a:pt x="11916" y="1951615"/>
                    <a:pt x="7265" y="1946964"/>
                  </a:cubicBezTo>
                  <a:cubicBezTo>
                    <a:pt x="2613" y="1942312"/>
                    <a:pt x="0" y="1936003"/>
                    <a:pt x="0" y="1929425"/>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6" id="6"/>
            <p:cNvSpPr txBox="true"/>
            <p:nvPr/>
          </p:nvSpPr>
          <p:spPr>
            <a:xfrm>
              <a:off x="0" y="-38100"/>
              <a:ext cx="4274726" cy="199232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040002">
            <a:off x="15186037" y="489736"/>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68518">
            <a:off x="-2628900" y="8086488"/>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048117" y="8448661"/>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503088" y="618945"/>
            <a:ext cx="5273504" cy="7587775"/>
          </a:xfrm>
          <a:custGeom>
            <a:avLst/>
            <a:gdLst/>
            <a:ahLst/>
            <a:cxnLst/>
            <a:rect r="r" b="b" t="t" l="l"/>
            <a:pathLst>
              <a:path h="7587775" w="5273504">
                <a:moveTo>
                  <a:pt x="0" y="0"/>
                </a:moveTo>
                <a:lnTo>
                  <a:pt x="5273504" y="0"/>
                </a:lnTo>
                <a:lnTo>
                  <a:pt x="5273504" y="7587775"/>
                </a:lnTo>
                <a:lnTo>
                  <a:pt x="0" y="75877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pSp>
        <p:nvGrpSpPr>
          <p:cNvPr name="Group 11" id="11"/>
          <p:cNvGrpSpPr/>
          <p:nvPr/>
        </p:nvGrpSpPr>
        <p:grpSpPr>
          <a:xfrm rot="0">
            <a:off x="7144775" y="1765726"/>
            <a:ext cx="9530948" cy="3730734"/>
            <a:chOff x="0" y="0"/>
            <a:chExt cx="6829021" cy="2673108"/>
          </a:xfrm>
        </p:grpSpPr>
        <p:sp>
          <p:nvSpPr>
            <p:cNvPr name="Freeform 12" id="12"/>
            <p:cNvSpPr/>
            <p:nvPr/>
          </p:nvSpPr>
          <p:spPr>
            <a:xfrm flipH="false" flipV="false" rot="0">
              <a:off x="0" y="0"/>
              <a:ext cx="6829021" cy="2673108"/>
            </a:xfrm>
            <a:custGeom>
              <a:avLst/>
              <a:gdLst/>
              <a:ahLst/>
              <a:cxnLst/>
              <a:rect r="r" b="b" t="t" l="l"/>
              <a:pathLst>
                <a:path h="2673108" w="6829021">
                  <a:moveTo>
                    <a:pt x="6677416" y="0"/>
                  </a:moveTo>
                  <a:lnTo>
                    <a:pt x="151604" y="0"/>
                  </a:lnTo>
                  <a:cubicBezTo>
                    <a:pt x="68290" y="0"/>
                    <a:pt x="0" y="49936"/>
                    <a:pt x="0" y="111082"/>
                  </a:cubicBezTo>
                  <a:lnTo>
                    <a:pt x="0" y="2562026"/>
                  </a:lnTo>
                  <a:cubicBezTo>
                    <a:pt x="0" y="2623172"/>
                    <a:pt x="68290" y="2673108"/>
                    <a:pt x="151604" y="2673108"/>
                  </a:cubicBezTo>
                  <a:lnTo>
                    <a:pt x="6677416" y="2673108"/>
                  </a:lnTo>
                  <a:cubicBezTo>
                    <a:pt x="6760731" y="2673108"/>
                    <a:pt x="6829021" y="2623172"/>
                    <a:pt x="6829021" y="2562026"/>
                  </a:cubicBezTo>
                  <a:lnTo>
                    <a:pt x="6829021" y="111082"/>
                  </a:lnTo>
                  <a:cubicBezTo>
                    <a:pt x="6829021" y="49936"/>
                    <a:pt x="6760731" y="0"/>
                    <a:pt x="6677416" y="0"/>
                  </a:cubicBezTo>
                  <a:close/>
                </a:path>
              </a:pathLst>
            </a:custGeom>
            <a:blipFill>
              <a:blip r:embed="rId13"/>
              <a:stretch>
                <a:fillRect l="0" t="-9393" r="0" b="-34308"/>
              </a:stretch>
            </a:blipFill>
            <a:ln w="19050" cap="sq">
              <a:solidFill>
                <a:srgbClr val="000000"/>
              </a:solidFill>
              <a:prstDash val="solid"/>
              <a:miter/>
            </a:ln>
          </p:spPr>
        </p:sp>
      </p:grpSp>
      <p:grpSp>
        <p:nvGrpSpPr>
          <p:cNvPr name="Group 13" id="13"/>
          <p:cNvGrpSpPr/>
          <p:nvPr/>
        </p:nvGrpSpPr>
        <p:grpSpPr>
          <a:xfrm rot="0">
            <a:off x="2080904" y="4412833"/>
            <a:ext cx="4117872" cy="3104738"/>
            <a:chOff x="0" y="0"/>
            <a:chExt cx="2950497" cy="2224576"/>
          </a:xfrm>
        </p:grpSpPr>
        <p:sp>
          <p:nvSpPr>
            <p:cNvPr name="Freeform 14" id="14"/>
            <p:cNvSpPr/>
            <p:nvPr/>
          </p:nvSpPr>
          <p:spPr>
            <a:xfrm flipH="false" flipV="false" rot="0">
              <a:off x="0" y="0"/>
              <a:ext cx="2950497" cy="2224576"/>
            </a:xfrm>
            <a:custGeom>
              <a:avLst/>
              <a:gdLst/>
              <a:ahLst/>
              <a:cxnLst/>
              <a:rect r="r" b="b" t="t" l="l"/>
              <a:pathLst>
                <a:path h="2224576" w="2950497">
                  <a:moveTo>
                    <a:pt x="2884996" y="0"/>
                  </a:moveTo>
                  <a:lnTo>
                    <a:pt x="65501" y="0"/>
                  </a:lnTo>
                  <a:cubicBezTo>
                    <a:pt x="29505" y="0"/>
                    <a:pt x="0" y="41557"/>
                    <a:pt x="0" y="92443"/>
                  </a:cubicBezTo>
                  <a:lnTo>
                    <a:pt x="0" y="2132133"/>
                  </a:lnTo>
                  <a:cubicBezTo>
                    <a:pt x="0" y="2183019"/>
                    <a:pt x="29505" y="2224576"/>
                    <a:pt x="65501" y="2224576"/>
                  </a:cubicBezTo>
                  <a:lnTo>
                    <a:pt x="2884996" y="2224576"/>
                  </a:lnTo>
                  <a:cubicBezTo>
                    <a:pt x="2920992" y="2224576"/>
                    <a:pt x="2950497" y="2183019"/>
                    <a:pt x="2950497" y="2132133"/>
                  </a:cubicBezTo>
                  <a:lnTo>
                    <a:pt x="2950497" y="92443"/>
                  </a:lnTo>
                  <a:cubicBezTo>
                    <a:pt x="2950497" y="41557"/>
                    <a:pt x="2920992" y="0"/>
                    <a:pt x="2884996" y="0"/>
                  </a:cubicBezTo>
                  <a:close/>
                </a:path>
              </a:pathLst>
            </a:custGeom>
            <a:blipFill>
              <a:blip r:embed="rId14"/>
              <a:stretch>
                <a:fillRect l="-17019" t="0" r="-17019" b="0"/>
              </a:stretch>
            </a:blipFill>
            <a:ln w="19050" cap="sq">
              <a:solidFill>
                <a:srgbClr val="000000"/>
              </a:solidFill>
              <a:prstDash val="solid"/>
              <a:miter/>
            </a:ln>
          </p:spPr>
        </p:sp>
      </p:grpSp>
      <p:sp>
        <p:nvSpPr>
          <p:cNvPr name="Freeform 15" id="15"/>
          <p:cNvSpPr/>
          <p:nvPr/>
        </p:nvSpPr>
        <p:spPr>
          <a:xfrm flipH="false" flipV="false" rot="0">
            <a:off x="7230808" y="2195255"/>
            <a:ext cx="2782138" cy="1043302"/>
          </a:xfrm>
          <a:custGeom>
            <a:avLst/>
            <a:gdLst/>
            <a:ahLst/>
            <a:cxnLst/>
            <a:rect r="r" b="b" t="t" l="l"/>
            <a:pathLst>
              <a:path h="1043302" w="2782138">
                <a:moveTo>
                  <a:pt x="0" y="0"/>
                </a:moveTo>
                <a:lnTo>
                  <a:pt x="2782138" y="0"/>
                </a:lnTo>
                <a:lnTo>
                  <a:pt x="2782138" y="1043302"/>
                </a:lnTo>
                <a:lnTo>
                  <a:pt x="0" y="104330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6" id="16"/>
          <p:cNvSpPr txBox="true"/>
          <p:nvPr/>
        </p:nvSpPr>
        <p:spPr>
          <a:xfrm rot="0">
            <a:off x="2080904" y="2181637"/>
            <a:ext cx="4117872" cy="1034821"/>
          </a:xfrm>
          <a:prstGeom prst="rect">
            <a:avLst/>
          </a:prstGeom>
        </p:spPr>
        <p:txBody>
          <a:bodyPr anchor="t" rtlCol="false" tIns="0" lIns="0" bIns="0" rIns="0">
            <a:spAutoFit/>
          </a:bodyPr>
          <a:lstStyle/>
          <a:p>
            <a:pPr algn="l">
              <a:lnSpc>
                <a:spcPts val="7740"/>
              </a:lnSpc>
            </a:pPr>
            <a:r>
              <a:rPr lang="en-US" sz="7740">
                <a:solidFill>
                  <a:srgbClr val="0D0D0D"/>
                </a:solidFill>
                <a:latin typeface="Gulfs Display"/>
                <a:ea typeface="Gulfs Display"/>
                <a:cs typeface="Gulfs Display"/>
                <a:sym typeface="Gulfs Display"/>
              </a:rPr>
              <a:t>ABOUT </a:t>
            </a:r>
          </a:p>
        </p:txBody>
      </p:sp>
      <p:sp>
        <p:nvSpPr>
          <p:cNvPr name="TextBox 17" id="17"/>
          <p:cNvSpPr txBox="true"/>
          <p:nvPr/>
        </p:nvSpPr>
        <p:spPr>
          <a:xfrm rot="0">
            <a:off x="7144775" y="5286909"/>
            <a:ext cx="9530948" cy="4418168"/>
          </a:xfrm>
          <a:prstGeom prst="rect">
            <a:avLst/>
          </a:prstGeom>
        </p:spPr>
        <p:txBody>
          <a:bodyPr anchor="t" rtlCol="false" tIns="0" lIns="0" bIns="0" rIns="0">
            <a:spAutoFit/>
          </a:bodyPr>
          <a:lstStyle/>
          <a:p>
            <a:pPr algn="l">
              <a:lnSpc>
                <a:spcPts val="6891"/>
              </a:lnSpc>
            </a:pPr>
            <a:r>
              <a:rPr lang="en-US" sz="4922">
                <a:solidFill>
                  <a:srgbClr val="0D0D0D"/>
                </a:solidFill>
                <a:latin typeface="Heading Now 31-38"/>
                <a:ea typeface="Heading Now 31-38"/>
                <a:cs typeface="Heading Now 31-38"/>
                <a:sym typeface="Heading Now 31-38"/>
              </a:rPr>
              <a:t>Nama: Difta Aulya Rahmadanti</a:t>
            </a:r>
          </a:p>
          <a:p>
            <a:pPr algn="l">
              <a:lnSpc>
                <a:spcPts val="6891"/>
              </a:lnSpc>
            </a:pPr>
            <a:r>
              <a:rPr lang="en-US" sz="4922">
                <a:solidFill>
                  <a:srgbClr val="0D0D0D"/>
                </a:solidFill>
                <a:latin typeface="Heading Now 31-38"/>
                <a:ea typeface="Heading Now 31-38"/>
                <a:cs typeface="Heading Now 31-38"/>
                <a:sym typeface="Heading Now 31-38"/>
              </a:rPr>
              <a:t>NIM: 2400018134</a:t>
            </a:r>
          </a:p>
          <a:p>
            <a:pPr algn="l">
              <a:lnSpc>
                <a:spcPts val="6891"/>
              </a:lnSpc>
            </a:pPr>
            <a:r>
              <a:rPr lang="en-US" sz="4922">
                <a:solidFill>
                  <a:srgbClr val="0D0D0D"/>
                </a:solidFill>
                <a:latin typeface="Heading Now 31-38"/>
                <a:ea typeface="Heading Now 31-38"/>
                <a:cs typeface="Heading Now 31-38"/>
                <a:sym typeface="Heading Now 31-38"/>
              </a:rPr>
              <a:t>Kelas: C</a:t>
            </a:r>
          </a:p>
          <a:p>
            <a:pPr algn="l">
              <a:lnSpc>
                <a:spcPts val="6891"/>
              </a:lnSpc>
            </a:pPr>
          </a:p>
          <a:p>
            <a:pPr algn="l">
              <a:lnSpc>
                <a:spcPts val="6891"/>
              </a:lnSpc>
              <a:spcBef>
                <a:spcPct val="0"/>
              </a:spcBef>
            </a:pPr>
          </a:p>
        </p:txBody>
      </p:sp>
      <p:sp>
        <p:nvSpPr>
          <p:cNvPr name="TextBox 18" id="18"/>
          <p:cNvSpPr txBox="true"/>
          <p:nvPr/>
        </p:nvSpPr>
        <p:spPr>
          <a:xfrm rot="0">
            <a:off x="2080904" y="3088008"/>
            <a:ext cx="4117872" cy="1034821"/>
          </a:xfrm>
          <a:prstGeom prst="rect">
            <a:avLst/>
          </a:prstGeom>
        </p:spPr>
        <p:txBody>
          <a:bodyPr anchor="t" rtlCol="false" tIns="0" lIns="0" bIns="0" rIns="0">
            <a:spAutoFit/>
          </a:bodyPr>
          <a:lstStyle/>
          <a:p>
            <a:pPr algn="l">
              <a:lnSpc>
                <a:spcPts val="7740"/>
              </a:lnSpc>
            </a:pPr>
            <a:r>
              <a:rPr lang="en-US" sz="7740">
                <a:solidFill>
                  <a:srgbClr val="926D47"/>
                </a:solidFill>
                <a:latin typeface="Gulfs Display"/>
                <a:ea typeface="Gulfs Display"/>
                <a:cs typeface="Gulfs Display"/>
                <a:sym typeface="Gulfs Display"/>
              </a:rPr>
              <a:t>ME</a:t>
            </a:r>
          </a:p>
        </p:txBody>
      </p:sp>
      <p:sp>
        <p:nvSpPr>
          <p:cNvPr name="TextBox 19" id="19"/>
          <p:cNvSpPr txBox="true"/>
          <p:nvPr/>
        </p:nvSpPr>
        <p:spPr>
          <a:xfrm rot="0">
            <a:off x="7413412" y="2179134"/>
            <a:ext cx="2416931" cy="875434"/>
          </a:xfrm>
          <a:prstGeom prst="rect">
            <a:avLst/>
          </a:prstGeom>
        </p:spPr>
        <p:txBody>
          <a:bodyPr anchor="t" rtlCol="false" tIns="0" lIns="0" bIns="0" rIns="0">
            <a:spAutoFit/>
          </a:bodyPr>
          <a:lstStyle/>
          <a:p>
            <a:pPr algn="ctr">
              <a:lnSpc>
                <a:spcPts val="6457"/>
              </a:lnSpc>
              <a:spcBef>
                <a:spcPct val="0"/>
              </a:spcBef>
            </a:pPr>
            <a:r>
              <a:rPr lang="en-US" sz="4612">
                <a:solidFill>
                  <a:srgbClr val="0D0D0D"/>
                </a:solidFill>
                <a:latin typeface="Heading Now 31-38"/>
                <a:ea typeface="Heading Now 31-38"/>
                <a:cs typeface="Heading Now 31-38"/>
                <a:sym typeface="Heading Now 31-38"/>
              </a:rPr>
              <a:t>Difta Aulya 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11395" t="0" r="-78127" b="-11387"/>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11144" t="0" r="-78377" b="-11387"/>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20880" y="485726"/>
            <a:ext cx="6826668" cy="2560000"/>
          </a:xfrm>
          <a:custGeom>
            <a:avLst/>
            <a:gdLst/>
            <a:ahLst/>
            <a:cxnLst/>
            <a:rect r="r" b="b" t="t" l="l"/>
            <a:pathLst>
              <a:path h="2560000" w="6826668">
                <a:moveTo>
                  <a:pt x="0" y="0"/>
                </a:moveTo>
                <a:lnTo>
                  <a:pt x="6826667" y="0"/>
                </a:lnTo>
                <a:lnTo>
                  <a:pt x="6826667" y="2560000"/>
                </a:lnTo>
                <a:lnTo>
                  <a:pt x="0" y="2560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7726790" y="721452"/>
            <a:ext cx="9590434" cy="9178791"/>
            <a:chOff x="0" y="0"/>
            <a:chExt cx="6871643" cy="6576697"/>
          </a:xfrm>
        </p:grpSpPr>
        <p:sp>
          <p:nvSpPr>
            <p:cNvPr name="Freeform 9" id="9"/>
            <p:cNvSpPr/>
            <p:nvPr/>
          </p:nvSpPr>
          <p:spPr>
            <a:xfrm flipH="false" flipV="false" rot="0">
              <a:off x="0" y="0"/>
              <a:ext cx="6871643" cy="6576696"/>
            </a:xfrm>
            <a:custGeom>
              <a:avLst/>
              <a:gdLst/>
              <a:ahLst/>
              <a:cxnLst/>
              <a:rect r="r" b="b" t="t" l="l"/>
              <a:pathLst>
                <a:path h="6576696" w="6871643">
                  <a:moveTo>
                    <a:pt x="6719092" y="0"/>
                  </a:moveTo>
                  <a:lnTo>
                    <a:pt x="152550" y="0"/>
                  </a:lnTo>
                  <a:cubicBezTo>
                    <a:pt x="68716" y="0"/>
                    <a:pt x="0" y="122859"/>
                    <a:pt x="0" y="273298"/>
                  </a:cubicBezTo>
                  <a:lnTo>
                    <a:pt x="0" y="6303399"/>
                  </a:lnTo>
                  <a:cubicBezTo>
                    <a:pt x="0" y="6453838"/>
                    <a:pt x="68716" y="6576696"/>
                    <a:pt x="152550" y="6576696"/>
                  </a:cubicBezTo>
                  <a:lnTo>
                    <a:pt x="6719092" y="6576696"/>
                  </a:lnTo>
                  <a:cubicBezTo>
                    <a:pt x="6802927" y="6576696"/>
                    <a:pt x="6871643" y="6453838"/>
                    <a:pt x="6871643" y="6303399"/>
                  </a:cubicBezTo>
                  <a:lnTo>
                    <a:pt x="6871643" y="273298"/>
                  </a:lnTo>
                  <a:cubicBezTo>
                    <a:pt x="6871643" y="122859"/>
                    <a:pt x="6802927" y="0"/>
                    <a:pt x="6719092" y="0"/>
                  </a:cubicBezTo>
                  <a:close/>
                </a:path>
              </a:pathLst>
            </a:custGeom>
            <a:blipFill>
              <a:blip r:embed="rId13"/>
              <a:stretch>
                <a:fillRect l="-8815" t="0" r="-76158" b="-8713"/>
              </a:stretch>
            </a:blipFill>
            <a:ln w="19050" cap="sq">
              <a:solidFill>
                <a:srgbClr val="000000"/>
              </a:solidFill>
              <a:prstDash val="solid"/>
              <a:miter/>
            </a:ln>
          </p:spPr>
        </p:sp>
      </p:grpSp>
      <p:sp>
        <p:nvSpPr>
          <p:cNvPr name="TextBox 10" id="10"/>
          <p:cNvSpPr txBox="true"/>
          <p:nvPr/>
        </p:nvSpPr>
        <p:spPr>
          <a:xfrm rot="0">
            <a:off x="1183709" y="914976"/>
            <a:ext cx="6543081" cy="1825325"/>
          </a:xfrm>
          <a:prstGeom prst="rect">
            <a:avLst/>
          </a:prstGeom>
        </p:spPr>
        <p:txBody>
          <a:bodyPr anchor="t" rtlCol="false" tIns="0" lIns="0" bIns="0" rIns="0">
            <a:spAutoFit/>
          </a:bodyPr>
          <a:lstStyle/>
          <a:p>
            <a:pPr algn="l">
              <a:lnSpc>
                <a:spcPts val="6990"/>
              </a:lnSpc>
            </a:pPr>
            <a:r>
              <a:rPr lang="en-US" sz="6990">
                <a:solidFill>
                  <a:srgbClr val="FAC288"/>
                </a:solidFill>
                <a:latin typeface="Gulfs Display"/>
                <a:ea typeface="Gulfs Display"/>
                <a:cs typeface="Gulfs Display"/>
                <a:sym typeface="Gulfs Display"/>
              </a:rPr>
              <a:t>KODE PROGRAM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7" id="7"/>
          <p:cNvGrpSpPr/>
          <p:nvPr/>
        </p:nvGrpSpPr>
        <p:grpSpPr>
          <a:xfrm rot="0">
            <a:off x="1028700" y="974844"/>
            <a:ext cx="16230600" cy="6267826"/>
            <a:chOff x="0" y="0"/>
            <a:chExt cx="4274726" cy="1650785"/>
          </a:xfrm>
        </p:grpSpPr>
        <p:sp>
          <p:nvSpPr>
            <p:cNvPr name="Freeform 8" id="8"/>
            <p:cNvSpPr/>
            <p:nvPr/>
          </p:nvSpPr>
          <p:spPr>
            <a:xfrm flipH="false" flipV="false" rot="0">
              <a:off x="0" y="0"/>
              <a:ext cx="4274726" cy="1650785"/>
            </a:xfrm>
            <a:custGeom>
              <a:avLst/>
              <a:gdLst/>
              <a:ahLst/>
              <a:cxnLst/>
              <a:rect r="r" b="b" t="t" l="l"/>
              <a:pathLst>
                <a:path h="1650785" w="4274726">
                  <a:moveTo>
                    <a:pt x="24804" y="0"/>
                  </a:moveTo>
                  <a:lnTo>
                    <a:pt x="4249922" y="0"/>
                  </a:lnTo>
                  <a:cubicBezTo>
                    <a:pt x="4256501" y="0"/>
                    <a:pt x="4262810" y="2613"/>
                    <a:pt x="4267461" y="7265"/>
                  </a:cubicBezTo>
                  <a:cubicBezTo>
                    <a:pt x="4272112" y="11916"/>
                    <a:pt x="4274726" y="18225"/>
                    <a:pt x="4274726" y="24804"/>
                  </a:cubicBezTo>
                  <a:lnTo>
                    <a:pt x="4274726" y="1625982"/>
                  </a:lnTo>
                  <a:cubicBezTo>
                    <a:pt x="4274726" y="1632560"/>
                    <a:pt x="4272112" y="1638869"/>
                    <a:pt x="4267461" y="1643520"/>
                  </a:cubicBezTo>
                  <a:cubicBezTo>
                    <a:pt x="4262810" y="1648172"/>
                    <a:pt x="4256501" y="1650785"/>
                    <a:pt x="4249922" y="1650785"/>
                  </a:cubicBezTo>
                  <a:lnTo>
                    <a:pt x="24804" y="1650785"/>
                  </a:lnTo>
                  <a:cubicBezTo>
                    <a:pt x="18225" y="1650785"/>
                    <a:pt x="11916" y="1648172"/>
                    <a:pt x="7265" y="1643520"/>
                  </a:cubicBezTo>
                  <a:cubicBezTo>
                    <a:pt x="2613" y="1638869"/>
                    <a:pt x="0" y="1632560"/>
                    <a:pt x="0" y="1625982"/>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9" id="9"/>
            <p:cNvSpPr txBox="true"/>
            <p:nvPr/>
          </p:nvSpPr>
          <p:spPr>
            <a:xfrm>
              <a:off x="0" y="-38100"/>
              <a:ext cx="4274726" cy="168888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0470" y="294097"/>
            <a:ext cx="9253999" cy="6258017"/>
          </a:xfrm>
          <a:custGeom>
            <a:avLst/>
            <a:gdLst/>
            <a:ahLst/>
            <a:cxnLst/>
            <a:rect r="r" b="b" t="t" l="l"/>
            <a:pathLst>
              <a:path h="6258017" w="9253999">
                <a:moveTo>
                  <a:pt x="0" y="0"/>
                </a:moveTo>
                <a:lnTo>
                  <a:pt x="9253999" y="0"/>
                </a:lnTo>
                <a:lnTo>
                  <a:pt x="9253999" y="6258017"/>
                </a:lnTo>
                <a:lnTo>
                  <a:pt x="0" y="6258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1409989" y="974844"/>
            <a:ext cx="8094961" cy="4672702"/>
            <a:chOff x="0" y="0"/>
            <a:chExt cx="3800304" cy="2193672"/>
          </a:xfrm>
        </p:grpSpPr>
        <p:sp>
          <p:nvSpPr>
            <p:cNvPr name="Freeform 12" id="12"/>
            <p:cNvSpPr/>
            <p:nvPr/>
          </p:nvSpPr>
          <p:spPr>
            <a:xfrm flipH="false" flipV="false" rot="0">
              <a:off x="0" y="0"/>
              <a:ext cx="3800304" cy="2193672"/>
            </a:xfrm>
            <a:custGeom>
              <a:avLst/>
              <a:gdLst/>
              <a:ahLst/>
              <a:cxnLst/>
              <a:rect r="r" b="b" t="t" l="l"/>
              <a:pathLst>
                <a:path h="2193672" w="3800304">
                  <a:moveTo>
                    <a:pt x="3715937" y="0"/>
                  </a:moveTo>
                  <a:lnTo>
                    <a:pt x="84367" y="0"/>
                  </a:lnTo>
                  <a:cubicBezTo>
                    <a:pt x="38003" y="0"/>
                    <a:pt x="0" y="40980"/>
                    <a:pt x="0" y="91159"/>
                  </a:cubicBezTo>
                  <a:lnTo>
                    <a:pt x="0" y="2102512"/>
                  </a:lnTo>
                  <a:cubicBezTo>
                    <a:pt x="0" y="2152692"/>
                    <a:pt x="38003" y="2193672"/>
                    <a:pt x="84367" y="2193672"/>
                  </a:cubicBezTo>
                  <a:lnTo>
                    <a:pt x="3715937" y="2193672"/>
                  </a:lnTo>
                  <a:cubicBezTo>
                    <a:pt x="3762301" y="2193672"/>
                    <a:pt x="3800304" y="2152692"/>
                    <a:pt x="3800304" y="2102512"/>
                  </a:cubicBezTo>
                  <a:lnTo>
                    <a:pt x="3800304" y="91159"/>
                  </a:lnTo>
                  <a:cubicBezTo>
                    <a:pt x="3800304" y="40980"/>
                    <a:pt x="3762301" y="0"/>
                    <a:pt x="3715937" y="0"/>
                  </a:cubicBezTo>
                  <a:close/>
                </a:path>
              </a:pathLst>
            </a:custGeom>
            <a:blipFill>
              <a:blip r:embed="rId13"/>
              <a:stretch>
                <a:fillRect l="-93778" t="-77783" r="-14320" b="-25003"/>
              </a:stretch>
            </a:blipFill>
            <a:ln w="19050" cap="sq">
              <a:solidFill>
                <a:srgbClr val="000000"/>
              </a:solidFill>
              <a:prstDash val="solid"/>
              <a:miter/>
            </a:ln>
          </p:spPr>
        </p:sp>
      </p:grpSp>
      <p:sp>
        <p:nvSpPr>
          <p:cNvPr name="Freeform 13" id="13"/>
          <p:cNvSpPr/>
          <p:nvPr/>
        </p:nvSpPr>
        <p:spPr>
          <a:xfrm flipH="false" flipV="false" rot="0">
            <a:off x="5949291" y="6552114"/>
            <a:ext cx="6347950" cy="3538982"/>
          </a:xfrm>
          <a:custGeom>
            <a:avLst/>
            <a:gdLst/>
            <a:ahLst/>
            <a:cxnLst/>
            <a:rect r="r" b="b" t="t" l="l"/>
            <a:pathLst>
              <a:path h="3538982" w="6347950">
                <a:moveTo>
                  <a:pt x="0" y="0"/>
                </a:moveTo>
                <a:lnTo>
                  <a:pt x="6347950" y="0"/>
                </a:lnTo>
                <a:lnTo>
                  <a:pt x="6347950" y="3538982"/>
                </a:lnTo>
                <a:lnTo>
                  <a:pt x="0" y="35389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4" id="14"/>
          <p:cNvSpPr txBox="true"/>
          <p:nvPr/>
        </p:nvSpPr>
        <p:spPr>
          <a:xfrm rot="0">
            <a:off x="5284516" y="7054445"/>
            <a:ext cx="7331885" cy="987783"/>
          </a:xfrm>
          <a:prstGeom prst="rect">
            <a:avLst/>
          </a:prstGeom>
        </p:spPr>
        <p:txBody>
          <a:bodyPr anchor="t" rtlCol="false" tIns="0" lIns="0" bIns="0" rIns="0">
            <a:spAutoFit/>
          </a:bodyPr>
          <a:lstStyle/>
          <a:p>
            <a:pPr algn="ctr" marL="0" indent="0" lvl="0">
              <a:lnSpc>
                <a:spcPts val="7390"/>
              </a:lnSpc>
              <a:spcBef>
                <a:spcPct val="0"/>
              </a:spcBef>
            </a:pPr>
            <a:r>
              <a:rPr lang="en-US" sz="7390">
                <a:solidFill>
                  <a:srgbClr val="FAC288"/>
                </a:solidFill>
                <a:latin typeface="Gulfs Display"/>
                <a:ea typeface="Gulfs Display"/>
                <a:cs typeface="Gulfs Display"/>
                <a:sym typeface="Gulfs Display"/>
              </a:rPr>
              <a:t>CAPTURE</a:t>
            </a:r>
          </a:p>
        </p:txBody>
      </p:sp>
      <p:sp>
        <p:nvSpPr>
          <p:cNvPr name="TextBox 15" id="15"/>
          <p:cNvSpPr txBox="true"/>
          <p:nvPr/>
        </p:nvSpPr>
        <p:spPr>
          <a:xfrm rot="0">
            <a:off x="10560220" y="1373106"/>
            <a:ext cx="6699080" cy="1949019"/>
          </a:xfrm>
          <a:prstGeom prst="rect">
            <a:avLst/>
          </a:prstGeom>
        </p:spPr>
        <p:txBody>
          <a:bodyPr anchor="t" rtlCol="false" tIns="0" lIns="0" bIns="0" rIns="0">
            <a:spAutoFit/>
          </a:bodyPr>
          <a:lstStyle/>
          <a:p>
            <a:pPr algn="l">
              <a:lnSpc>
                <a:spcPts val="4735"/>
              </a:lnSpc>
            </a:pPr>
            <a:r>
              <a:rPr lang="en-US" sz="4735" spc="217">
                <a:solidFill>
                  <a:srgbClr val="0D0D0D"/>
                </a:solidFill>
                <a:latin typeface="Heading Now 31-38"/>
                <a:ea typeface="Heading Now 31-38"/>
                <a:cs typeface="Heading Now 31-38"/>
                <a:sym typeface="Heading Now 31-38"/>
              </a:rPr>
              <a:t>PROGRAM DIJALANKAN DAN MENAMPILKAN PROMPT</a:t>
            </a:r>
          </a:p>
          <a:p>
            <a:pPr algn="l">
              <a:lnSpc>
                <a:spcPts val="4735"/>
              </a:lnSpc>
            </a:pPr>
          </a:p>
        </p:txBody>
      </p:sp>
      <p:sp>
        <p:nvSpPr>
          <p:cNvPr name="TextBox 16" id="16"/>
          <p:cNvSpPr txBox="true"/>
          <p:nvPr/>
        </p:nvSpPr>
        <p:spPr>
          <a:xfrm rot="0">
            <a:off x="5284516" y="8042770"/>
            <a:ext cx="7331885" cy="987783"/>
          </a:xfrm>
          <a:prstGeom prst="rect">
            <a:avLst/>
          </a:prstGeom>
        </p:spPr>
        <p:txBody>
          <a:bodyPr anchor="t" rtlCol="false" tIns="0" lIns="0" bIns="0" rIns="0">
            <a:spAutoFit/>
          </a:bodyPr>
          <a:lstStyle/>
          <a:p>
            <a:pPr algn="ctr" marL="0" indent="0" lvl="0">
              <a:lnSpc>
                <a:spcPts val="7390"/>
              </a:lnSpc>
              <a:spcBef>
                <a:spcPct val="0"/>
              </a:spcBef>
            </a:pPr>
            <a:r>
              <a:rPr lang="en-US" sz="7390">
                <a:solidFill>
                  <a:srgbClr val="FFEDED"/>
                </a:solidFill>
                <a:latin typeface="Gulfs Display"/>
                <a:ea typeface="Gulfs Display"/>
                <a:cs typeface="Gulfs Display"/>
                <a:sym typeface="Gulfs Display"/>
              </a:rPr>
              <a:t>UI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7" id="7"/>
          <p:cNvGrpSpPr/>
          <p:nvPr/>
        </p:nvGrpSpPr>
        <p:grpSpPr>
          <a:xfrm rot="0">
            <a:off x="1028700" y="974844"/>
            <a:ext cx="16230600" cy="6267826"/>
            <a:chOff x="0" y="0"/>
            <a:chExt cx="4274726" cy="1650785"/>
          </a:xfrm>
        </p:grpSpPr>
        <p:sp>
          <p:nvSpPr>
            <p:cNvPr name="Freeform 8" id="8"/>
            <p:cNvSpPr/>
            <p:nvPr/>
          </p:nvSpPr>
          <p:spPr>
            <a:xfrm flipH="false" flipV="false" rot="0">
              <a:off x="0" y="0"/>
              <a:ext cx="4274726" cy="1650785"/>
            </a:xfrm>
            <a:custGeom>
              <a:avLst/>
              <a:gdLst/>
              <a:ahLst/>
              <a:cxnLst/>
              <a:rect r="r" b="b" t="t" l="l"/>
              <a:pathLst>
                <a:path h="1650785" w="4274726">
                  <a:moveTo>
                    <a:pt x="24804" y="0"/>
                  </a:moveTo>
                  <a:lnTo>
                    <a:pt x="4249922" y="0"/>
                  </a:lnTo>
                  <a:cubicBezTo>
                    <a:pt x="4256501" y="0"/>
                    <a:pt x="4262810" y="2613"/>
                    <a:pt x="4267461" y="7265"/>
                  </a:cubicBezTo>
                  <a:cubicBezTo>
                    <a:pt x="4272112" y="11916"/>
                    <a:pt x="4274726" y="18225"/>
                    <a:pt x="4274726" y="24804"/>
                  </a:cubicBezTo>
                  <a:lnTo>
                    <a:pt x="4274726" y="1625982"/>
                  </a:lnTo>
                  <a:cubicBezTo>
                    <a:pt x="4274726" y="1632560"/>
                    <a:pt x="4272112" y="1638869"/>
                    <a:pt x="4267461" y="1643520"/>
                  </a:cubicBezTo>
                  <a:cubicBezTo>
                    <a:pt x="4262810" y="1648172"/>
                    <a:pt x="4256501" y="1650785"/>
                    <a:pt x="4249922" y="1650785"/>
                  </a:cubicBezTo>
                  <a:lnTo>
                    <a:pt x="24804" y="1650785"/>
                  </a:lnTo>
                  <a:cubicBezTo>
                    <a:pt x="18225" y="1650785"/>
                    <a:pt x="11916" y="1648172"/>
                    <a:pt x="7265" y="1643520"/>
                  </a:cubicBezTo>
                  <a:cubicBezTo>
                    <a:pt x="2613" y="1638869"/>
                    <a:pt x="0" y="1632560"/>
                    <a:pt x="0" y="1625982"/>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9" id="9"/>
            <p:cNvSpPr txBox="true"/>
            <p:nvPr/>
          </p:nvSpPr>
          <p:spPr>
            <a:xfrm>
              <a:off x="0" y="-38100"/>
              <a:ext cx="4274726" cy="168888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0470" y="294097"/>
            <a:ext cx="9253999" cy="6258017"/>
          </a:xfrm>
          <a:custGeom>
            <a:avLst/>
            <a:gdLst/>
            <a:ahLst/>
            <a:cxnLst/>
            <a:rect r="r" b="b" t="t" l="l"/>
            <a:pathLst>
              <a:path h="6258017" w="9253999">
                <a:moveTo>
                  <a:pt x="0" y="0"/>
                </a:moveTo>
                <a:lnTo>
                  <a:pt x="9253999" y="0"/>
                </a:lnTo>
                <a:lnTo>
                  <a:pt x="9253999" y="6258017"/>
                </a:lnTo>
                <a:lnTo>
                  <a:pt x="0" y="6258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1409989" y="974844"/>
            <a:ext cx="8094961" cy="4672702"/>
            <a:chOff x="0" y="0"/>
            <a:chExt cx="3800304" cy="2193672"/>
          </a:xfrm>
        </p:grpSpPr>
        <p:sp>
          <p:nvSpPr>
            <p:cNvPr name="Freeform 12" id="12"/>
            <p:cNvSpPr/>
            <p:nvPr/>
          </p:nvSpPr>
          <p:spPr>
            <a:xfrm flipH="false" flipV="false" rot="0">
              <a:off x="0" y="0"/>
              <a:ext cx="3800304" cy="2193672"/>
            </a:xfrm>
            <a:custGeom>
              <a:avLst/>
              <a:gdLst/>
              <a:ahLst/>
              <a:cxnLst/>
              <a:rect r="r" b="b" t="t" l="l"/>
              <a:pathLst>
                <a:path h="2193672" w="3800304">
                  <a:moveTo>
                    <a:pt x="3715937" y="0"/>
                  </a:moveTo>
                  <a:lnTo>
                    <a:pt x="84367" y="0"/>
                  </a:lnTo>
                  <a:cubicBezTo>
                    <a:pt x="38003" y="0"/>
                    <a:pt x="0" y="40980"/>
                    <a:pt x="0" y="91159"/>
                  </a:cubicBezTo>
                  <a:lnTo>
                    <a:pt x="0" y="2102512"/>
                  </a:lnTo>
                  <a:cubicBezTo>
                    <a:pt x="0" y="2152692"/>
                    <a:pt x="38003" y="2193672"/>
                    <a:pt x="84367" y="2193672"/>
                  </a:cubicBezTo>
                  <a:lnTo>
                    <a:pt x="3715937" y="2193672"/>
                  </a:lnTo>
                  <a:cubicBezTo>
                    <a:pt x="3762301" y="2193672"/>
                    <a:pt x="3800304" y="2152692"/>
                    <a:pt x="3800304" y="2102512"/>
                  </a:cubicBezTo>
                  <a:lnTo>
                    <a:pt x="3800304" y="91159"/>
                  </a:lnTo>
                  <a:cubicBezTo>
                    <a:pt x="3800304" y="40980"/>
                    <a:pt x="3762301" y="0"/>
                    <a:pt x="3715937" y="0"/>
                  </a:cubicBezTo>
                  <a:close/>
                </a:path>
              </a:pathLst>
            </a:custGeom>
            <a:blipFill>
              <a:blip r:embed="rId13"/>
              <a:stretch>
                <a:fillRect l="-98475" t="-82467" r="-16860" b="-27371"/>
              </a:stretch>
            </a:blipFill>
            <a:ln w="19050" cap="sq">
              <a:solidFill>
                <a:srgbClr val="000000"/>
              </a:solidFill>
              <a:prstDash val="solid"/>
              <a:miter/>
            </a:ln>
          </p:spPr>
        </p:sp>
      </p:grpSp>
      <p:sp>
        <p:nvSpPr>
          <p:cNvPr name="Freeform 13" id="13"/>
          <p:cNvSpPr/>
          <p:nvPr/>
        </p:nvSpPr>
        <p:spPr>
          <a:xfrm flipH="false" flipV="false" rot="0">
            <a:off x="5949291" y="6552114"/>
            <a:ext cx="6347950" cy="3538982"/>
          </a:xfrm>
          <a:custGeom>
            <a:avLst/>
            <a:gdLst/>
            <a:ahLst/>
            <a:cxnLst/>
            <a:rect r="r" b="b" t="t" l="l"/>
            <a:pathLst>
              <a:path h="3538982" w="6347950">
                <a:moveTo>
                  <a:pt x="0" y="0"/>
                </a:moveTo>
                <a:lnTo>
                  <a:pt x="6347950" y="0"/>
                </a:lnTo>
                <a:lnTo>
                  <a:pt x="6347950" y="3538982"/>
                </a:lnTo>
                <a:lnTo>
                  <a:pt x="0" y="35389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4" id="14"/>
          <p:cNvSpPr txBox="true"/>
          <p:nvPr/>
        </p:nvSpPr>
        <p:spPr>
          <a:xfrm rot="0">
            <a:off x="5284516" y="7054445"/>
            <a:ext cx="7331885" cy="987783"/>
          </a:xfrm>
          <a:prstGeom prst="rect">
            <a:avLst/>
          </a:prstGeom>
        </p:spPr>
        <p:txBody>
          <a:bodyPr anchor="t" rtlCol="false" tIns="0" lIns="0" bIns="0" rIns="0">
            <a:spAutoFit/>
          </a:bodyPr>
          <a:lstStyle/>
          <a:p>
            <a:pPr algn="ctr" marL="0" indent="0" lvl="0">
              <a:lnSpc>
                <a:spcPts val="7390"/>
              </a:lnSpc>
              <a:spcBef>
                <a:spcPct val="0"/>
              </a:spcBef>
            </a:pPr>
            <a:r>
              <a:rPr lang="en-US" sz="7390">
                <a:solidFill>
                  <a:srgbClr val="FAC288"/>
                </a:solidFill>
                <a:latin typeface="Gulfs Display"/>
                <a:ea typeface="Gulfs Display"/>
                <a:cs typeface="Gulfs Display"/>
                <a:sym typeface="Gulfs Display"/>
              </a:rPr>
              <a:t>CAPTURE</a:t>
            </a:r>
          </a:p>
        </p:txBody>
      </p:sp>
      <p:sp>
        <p:nvSpPr>
          <p:cNvPr name="TextBox 15" id="15"/>
          <p:cNvSpPr txBox="true"/>
          <p:nvPr/>
        </p:nvSpPr>
        <p:spPr>
          <a:xfrm rot="0">
            <a:off x="10560220" y="1373106"/>
            <a:ext cx="6699080" cy="1348967"/>
          </a:xfrm>
          <a:prstGeom prst="rect">
            <a:avLst/>
          </a:prstGeom>
        </p:spPr>
        <p:txBody>
          <a:bodyPr anchor="t" rtlCol="false" tIns="0" lIns="0" bIns="0" rIns="0">
            <a:spAutoFit/>
          </a:bodyPr>
          <a:lstStyle/>
          <a:p>
            <a:pPr algn="l">
              <a:lnSpc>
                <a:spcPts val="4735"/>
              </a:lnSpc>
            </a:pPr>
            <a:r>
              <a:rPr lang="en-US" sz="4735" spc="217">
                <a:solidFill>
                  <a:srgbClr val="0D0D0D"/>
                </a:solidFill>
                <a:latin typeface="Heading Now 31-38"/>
                <a:ea typeface="Heading Now 31-38"/>
                <a:cs typeface="Heading Now 31-38"/>
                <a:sym typeface="Heading Now 31-38"/>
              </a:rPr>
              <a:t>PENGGUNA MEMASUKKAN INPUT</a:t>
            </a:r>
          </a:p>
          <a:p>
            <a:pPr algn="l">
              <a:lnSpc>
                <a:spcPts val="4735"/>
              </a:lnSpc>
            </a:pPr>
          </a:p>
        </p:txBody>
      </p:sp>
      <p:sp>
        <p:nvSpPr>
          <p:cNvPr name="TextBox 16" id="16"/>
          <p:cNvSpPr txBox="true"/>
          <p:nvPr/>
        </p:nvSpPr>
        <p:spPr>
          <a:xfrm rot="0">
            <a:off x="5284516" y="8042770"/>
            <a:ext cx="7331885" cy="987783"/>
          </a:xfrm>
          <a:prstGeom prst="rect">
            <a:avLst/>
          </a:prstGeom>
        </p:spPr>
        <p:txBody>
          <a:bodyPr anchor="t" rtlCol="false" tIns="0" lIns="0" bIns="0" rIns="0">
            <a:spAutoFit/>
          </a:bodyPr>
          <a:lstStyle/>
          <a:p>
            <a:pPr algn="ctr" marL="0" indent="0" lvl="0">
              <a:lnSpc>
                <a:spcPts val="7390"/>
              </a:lnSpc>
              <a:spcBef>
                <a:spcPct val="0"/>
              </a:spcBef>
            </a:pPr>
            <a:r>
              <a:rPr lang="en-US" sz="7390">
                <a:solidFill>
                  <a:srgbClr val="FFEDED"/>
                </a:solidFill>
                <a:latin typeface="Gulfs Display"/>
                <a:ea typeface="Gulfs Display"/>
                <a:cs typeface="Gulfs Display"/>
                <a:sym typeface="Gulfs Display"/>
              </a:rPr>
              <a:t>UI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7" id="7"/>
          <p:cNvGrpSpPr/>
          <p:nvPr/>
        </p:nvGrpSpPr>
        <p:grpSpPr>
          <a:xfrm rot="0">
            <a:off x="1028700" y="974844"/>
            <a:ext cx="16230600" cy="6267826"/>
            <a:chOff x="0" y="0"/>
            <a:chExt cx="4274726" cy="1650785"/>
          </a:xfrm>
        </p:grpSpPr>
        <p:sp>
          <p:nvSpPr>
            <p:cNvPr name="Freeform 8" id="8"/>
            <p:cNvSpPr/>
            <p:nvPr/>
          </p:nvSpPr>
          <p:spPr>
            <a:xfrm flipH="false" flipV="false" rot="0">
              <a:off x="0" y="0"/>
              <a:ext cx="4274726" cy="1650785"/>
            </a:xfrm>
            <a:custGeom>
              <a:avLst/>
              <a:gdLst/>
              <a:ahLst/>
              <a:cxnLst/>
              <a:rect r="r" b="b" t="t" l="l"/>
              <a:pathLst>
                <a:path h="1650785" w="4274726">
                  <a:moveTo>
                    <a:pt x="24804" y="0"/>
                  </a:moveTo>
                  <a:lnTo>
                    <a:pt x="4249922" y="0"/>
                  </a:lnTo>
                  <a:cubicBezTo>
                    <a:pt x="4256501" y="0"/>
                    <a:pt x="4262810" y="2613"/>
                    <a:pt x="4267461" y="7265"/>
                  </a:cubicBezTo>
                  <a:cubicBezTo>
                    <a:pt x="4272112" y="11916"/>
                    <a:pt x="4274726" y="18225"/>
                    <a:pt x="4274726" y="24804"/>
                  </a:cubicBezTo>
                  <a:lnTo>
                    <a:pt x="4274726" y="1625982"/>
                  </a:lnTo>
                  <a:cubicBezTo>
                    <a:pt x="4274726" y="1632560"/>
                    <a:pt x="4272112" y="1638869"/>
                    <a:pt x="4267461" y="1643520"/>
                  </a:cubicBezTo>
                  <a:cubicBezTo>
                    <a:pt x="4262810" y="1648172"/>
                    <a:pt x="4256501" y="1650785"/>
                    <a:pt x="4249922" y="1650785"/>
                  </a:cubicBezTo>
                  <a:lnTo>
                    <a:pt x="24804" y="1650785"/>
                  </a:lnTo>
                  <a:cubicBezTo>
                    <a:pt x="18225" y="1650785"/>
                    <a:pt x="11916" y="1648172"/>
                    <a:pt x="7265" y="1643520"/>
                  </a:cubicBezTo>
                  <a:cubicBezTo>
                    <a:pt x="2613" y="1638869"/>
                    <a:pt x="0" y="1632560"/>
                    <a:pt x="0" y="1625982"/>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9" id="9"/>
            <p:cNvSpPr txBox="true"/>
            <p:nvPr/>
          </p:nvSpPr>
          <p:spPr>
            <a:xfrm>
              <a:off x="0" y="-38100"/>
              <a:ext cx="4274726" cy="168888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0470" y="294097"/>
            <a:ext cx="9253999" cy="6258017"/>
          </a:xfrm>
          <a:custGeom>
            <a:avLst/>
            <a:gdLst/>
            <a:ahLst/>
            <a:cxnLst/>
            <a:rect r="r" b="b" t="t" l="l"/>
            <a:pathLst>
              <a:path h="6258017" w="9253999">
                <a:moveTo>
                  <a:pt x="0" y="0"/>
                </a:moveTo>
                <a:lnTo>
                  <a:pt x="9253999" y="0"/>
                </a:lnTo>
                <a:lnTo>
                  <a:pt x="9253999" y="6258017"/>
                </a:lnTo>
                <a:lnTo>
                  <a:pt x="0" y="6258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1409989" y="974844"/>
            <a:ext cx="8094961" cy="4672702"/>
            <a:chOff x="0" y="0"/>
            <a:chExt cx="3800304" cy="2193672"/>
          </a:xfrm>
        </p:grpSpPr>
        <p:sp>
          <p:nvSpPr>
            <p:cNvPr name="Freeform 12" id="12"/>
            <p:cNvSpPr/>
            <p:nvPr/>
          </p:nvSpPr>
          <p:spPr>
            <a:xfrm flipH="false" flipV="false" rot="0">
              <a:off x="0" y="0"/>
              <a:ext cx="3800304" cy="2193672"/>
            </a:xfrm>
            <a:custGeom>
              <a:avLst/>
              <a:gdLst/>
              <a:ahLst/>
              <a:cxnLst/>
              <a:rect r="r" b="b" t="t" l="l"/>
              <a:pathLst>
                <a:path h="2193672" w="3800304">
                  <a:moveTo>
                    <a:pt x="3715937" y="0"/>
                  </a:moveTo>
                  <a:lnTo>
                    <a:pt x="84367" y="0"/>
                  </a:lnTo>
                  <a:cubicBezTo>
                    <a:pt x="38003" y="0"/>
                    <a:pt x="0" y="40980"/>
                    <a:pt x="0" y="91159"/>
                  </a:cubicBezTo>
                  <a:lnTo>
                    <a:pt x="0" y="2102512"/>
                  </a:lnTo>
                  <a:cubicBezTo>
                    <a:pt x="0" y="2152692"/>
                    <a:pt x="38003" y="2193672"/>
                    <a:pt x="84367" y="2193672"/>
                  </a:cubicBezTo>
                  <a:lnTo>
                    <a:pt x="3715937" y="2193672"/>
                  </a:lnTo>
                  <a:cubicBezTo>
                    <a:pt x="3762301" y="2193672"/>
                    <a:pt x="3800304" y="2152692"/>
                    <a:pt x="3800304" y="2102512"/>
                  </a:cubicBezTo>
                  <a:lnTo>
                    <a:pt x="3800304" y="91159"/>
                  </a:lnTo>
                  <a:cubicBezTo>
                    <a:pt x="3800304" y="40980"/>
                    <a:pt x="3762301" y="0"/>
                    <a:pt x="3715937" y="0"/>
                  </a:cubicBezTo>
                  <a:close/>
                </a:path>
              </a:pathLst>
            </a:custGeom>
            <a:blipFill>
              <a:blip r:embed="rId13"/>
              <a:stretch>
                <a:fillRect l="-99611" t="-84217" r="-16956" b="-26822"/>
              </a:stretch>
            </a:blipFill>
            <a:ln w="19050" cap="sq">
              <a:solidFill>
                <a:srgbClr val="000000"/>
              </a:solidFill>
              <a:prstDash val="solid"/>
              <a:miter/>
            </a:ln>
          </p:spPr>
        </p:sp>
      </p:grpSp>
      <p:sp>
        <p:nvSpPr>
          <p:cNvPr name="Freeform 13" id="13"/>
          <p:cNvSpPr/>
          <p:nvPr/>
        </p:nvSpPr>
        <p:spPr>
          <a:xfrm flipH="false" flipV="false" rot="0">
            <a:off x="5949291" y="6552114"/>
            <a:ext cx="6347950" cy="3538982"/>
          </a:xfrm>
          <a:custGeom>
            <a:avLst/>
            <a:gdLst/>
            <a:ahLst/>
            <a:cxnLst/>
            <a:rect r="r" b="b" t="t" l="l"/>
            <a:pathLst>
              <a:path h="3538982" w="6347950">
                <a:moveTo>
                  <a:pt x="0" y="0"/>
                </a:moveTo>
                <a:lnTo>
                  <a:pt x="6347950" y="0"/>
                </a:lnTo>
                <a:lnTo>
                  <a:pt x="6347950" y="3538982"/>
                </a:lnTo>
                <a:lnTo>
                  <a:pt x="0" y="35389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4" id="14"/>
          <p:cNvSpPr txBox="true"/>
          <p:nvPr/>
        </p:nvSpPr>
        <p:spPr>
          <a:xfrm rot="0">
            <a:off x="5284516" y="7054445"/>
            <a:ext cx="7331885" cy="987783"/>
          </a:xfrm>
          <a:prstGeom prst="rect">
            <a:avLst/>
          </a:prstGeom>
        </p:spPr>
        <p:txBody>
          <a:bodyPr anchor="t" rtlCol="false" tIns="0" lIns="0" bIns="0" rIns="0">
            <a:spAutoFit/>
          </a:bodyPr>
          <a:lstStyle/>
          <a:p>
            <a:pPr algn="ctr" marL="0" indent="0" lvl="0">
              <a:lnSpc>
                <a:spcPts val="7390"/>
              </a:lnSpc>
              <a:spcBef>
                <a:spcPct val="0"/>
              </a:spcBef>
            </a:pPr>
            <a:r>
              <a:rPr lang="en-US" sz="7390">
                <a:solidFill>
                  <a:srgbClr val="FAC288"/>
                </a:solidFill>
                <a:latin typeface="Gulfs Display"/>
                <a:ea typeface="Gulfs Display"/>
                <a:cs typeface="Gulfs Display"/>
                <a:sym typeface="Gulfs Display"/>
              </a:rPr>
              <a:t>CAPTURE</a:t>
            </a:r>
          </a:p>
        </p:txBody>
      </p:sp>
      <p:sp>
        <p:nvSpPr>
          <p:cNvPr name="TextBox 15" id="15"/>
          <p:cNvSpPr txBox="true"/>
          <p:nvPr/>
        </p:nvSpPr>
        <p:spPr>
          <a:xfrm rot="0">
            <a:off x="10560220" y="1373106"/>
            <a:ext cx="6699080" cy="1949019"/>
          </a:xfrm>
          <a:prstGeom prst="rect">
            <a:avLst/>
          </a:prstGeom>
        </p:spPr>
        <p:txBody>
          <a:bodyPr anchor="t" rtlCol="false" tIns="0" lIns="0" bIns="0" rIns="0">
            <a:spAutoFit/>
          </a:bodyPr>
          <a:lstStyle/>
          <a:p>
            <a:pPr algn="l">
              <a:lnSpc>
                <a:spcPts val="4735"/>
              </a:lnSpc>
            </a:pPr>
            <a:r>
              <a:rPr lang="en-US" sz="4735" spc="217">
                <a:solidFill>
                  <a:srgbClr val="0D0D0D"/>
                </a:solidFill>
                <a:latin typeface="Heading Now 31-38"/>
                <a:ea typeface="Heading Now 31-38"/>
                <a:cs typeface="Heading Now 31-38"/>
                <a:sym typeface="Heading Now 31-38"/>
              </a:rPr>
              <a:t>PROGRAM MEMBERIKAN OUTPUT BERUPA KODE MORSE</a:t>
            </a:r>
          </a:p>
          <a:p>
            <a:pPr algn="l">
              <a:lnSpc>
                <a:spcPts val="4735"/>
              </a:lnSpc>
            </a:pPr>
          </a:p>
        </p:txBody>
      </p:sp>
      <p:sp>
        <p:nvSpPr>
          <p:cNvPr name="TextBox 16" id="16"/>
          <p:cNvSpPr txBox="true"/>
          <p:nvPr/>
        </p:nvSpPr>
        <p:spPr>
          <a:xfrm rot="0">
            <a:off x="5284516" y="8042770"/>
            <a:ext cx="7331885" cy="987783"/>
          </a:xfrm>
          <a:prstGeom prst="rect">
            <a:avLst/>
          </a:prstGeom>
        </p:spPr>
        <p:txBody>
          <a:bodyPr anchor="t" rtlCol="false" tIns="0" lIns="0" bIns="0" rIns="0">
            <a:spAutoFit/>
          </a:bodyPr>
          <a:lstStyle/>
          <a:p>
            <a:pPr algn="ctr" marL="0" indent="0" lvl="0">
              <a:lnSpc>
                <a:spcPts val="7390"/>
              </a:lnSpc>
              <a:spcBef>
                <a:spcPct val="0"/>
              </a:spcBef>
            </a:pPr>
            <a:r>
              <a:rPr lang="en-US" sz="7390">
                <a:solidFill>
                  <a:srgbClr val="FFEDED"/>
                </a:solidFill>
                <a:latin typeface="Gulfs Display"/>
                <a:ea typeface="Gulfs Display"/>
                <a:cs typeface="Gulfs Display"/>
                <a:sym typeface="Gulfs Display"/>
              </a:rPr>
              <a:t>UI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5429738" y="7853379"/>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105156">
            <a:off x="-1547286" y="7637290"/>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5484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7" id="7"/>
          <p:cNvGrpSpPr/>
          <p:nvPr/>
        </p:nvGrpSpPr>
        <p:grpSpPr>
          <a:xfrm rot="0">
            <a:off x="1086623" y="1401681"/>
            <a:ext cx="16230600" cy="7419961"/>
            <a:chOff x="0" y="0"/>
            <a:chExt cx="4274726" cy="1954228"/>
          </a:xfrm>
        </p:grpSpPr>
        <p:sp>
          <p:nvSpPr>
            <p:cNvPr name="Freeform 8" id="8"/>
            <p:cNvSpPr/>
            <p:nvPr/>
          </p:nvSpPr>
          <p:spPr>
            <a:xfrm flipH="false" flipV="false" rot="0">
              <a:off x="0" y="0"/>
              <a:ext cx="4274726" cy="1954228"/>
            </a:xfrm>
            <a:custGeom>
              <a:avLst/>
              <a:gdLst/>
              <a:ahLst/>
              <a:cxnLst/>
              <a:rect r="r" b="b" t="t" l="l"/>
              <a:pathLst>
                <a:path h="1954228" w="4274726">
                  <a:moveTo>
                    <a:pt x="24804" y="0"/>
                  </a:moveTo>
                  <a:lnTo>
                    <a:pt x="4249922" y="0"/>
                  </a:lnTo>
                  <a:cubicBezTo>
                    <a:pt x="4256501" y="0"/>
                    <a:pt x="4262810" y="2613"/>
                    <a:pt x="4267461" y="7265"/>
                  </a:cubicBezTo>
                  <a:cubicBezTo>
                    <a:pt x="4272112" y="11916"/>
                    <a:pt x="4274726" y="18225"/>
                    <a:pt x="4274726" y="24804"/>
                  </a:cubicBezTo>
                  <a:lnTo>
                    <a:pt x="4274726" y="1929425"/>
                  </a:lnTo>
                  <a:cubicBezTo>
                    <a:pt x="4274726" y="1936003"/>
                    <a:pt x="4272112" y="1942312"/>
                    <a:pt x="4267461" y="1946964"/>
                  </a:cubicBezTo>
                  <a:cubicBezTo>
                    <a:pt x="4262810" y="1951615"/>
                    <a:pt x="4256501" y="1954228"/>
                    <a:pt x="4249922" y="1954228"/>
                  </a:cubicBezTo>
                  <a:lnTo>
                    <a:pt x="24804" y="1954228"/>
                  </a:lnTo>
                  <a:cubicBezTo>
                    <a:pt x="18225" y="1954228"/>
                    <a:pt x="11916" y="1951615"/>
                    <a:pt x="7265" y="1946964"/>
                  </a:cubicBezTo>
                  <a:cubicBezTo>
                    <a:pt x="2613" y="1942312"/>
                    <a:pt x="0" y="1936003"/>
                    <a:pt x="0" y="1929425"/>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9" id="9"/>
            <p:cNvSpPr txBox="true"/>
            <p:nvPr/>
          </p:nvSpPr>
          <p:spPr>
            <a:xfrm>
              <a:off x="0" y="-38100"/>
              <a:ext cx="4274726" cy="199232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909642" y="6962795"/>
            <a:ext cx="709296" cy="709296"/>
          </a:xfrm>
          <a:custGeom>
            <a:avLst/>
            <a:gdLst/>
            <a:ahLst/>
            <a:cxnLst/>
            <a:rect r="r" b="b" t="t" l="l"/>
            <a:pathLst>
              <a:path h="709296" w="709296">
                <a:moveTo>
                  <a:pt x="0" y="0"/>
                </a:moveTo>
                <a:lnTo>
                  <a:pt x="709295" y="0"/>
                </a:lnTo>
                <a:lnTo>
                  <a:pt x="709295" y="709295"/>
                </a:lnTo>
                <a:lnTo>
                  <a:pt x="0" y="7092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2951068" y="6762770"/>
            <a:ext cx="12079992" cy="909344"/>
          </a:xfrm>
          <a:prstGeom prst="rect">
            <a:avLst/>
          </a:prstGeom>
        </p:spPr>
        <p:txBody>
          <a:bodyPr anchor="t" rtlCol="false" tIns="0" lIns="0" bIns="0" rIns="0">
            <a:spAutoFit/>
          </a:bodyPr>
          <a:lstStyle/>
          <a:p>
            <a:pPr algn="l">
              <a:lnSpc>
                <a:spcPts val="6579"/>
              </a:lnSpc>
              <a:spcBef>
                <a:spcPct val="0"/>
              </a:spcBef>
            </a:pPr>
            <a:r>
              <a:rPr lang="en-US" sz="4699">
                <a:solidFill>
                  <a:srgbClr val="000000"/>
                </a:solidFill>
                <a:latin typeface="Heading Now 31-38"/>
                <a:ea typeface="Heading Now 31-38"/>
                <a:cs typeface="Heading Now 31-38"/>
                <a:sym typeface="Heading Now 31-38"/>
              </a:rPr>
              <a:t>https://github.com/k17diftaulya/Program-Aplikasi-Penerjemah-Kode-Morse</a:t>
            </a:r>
          </a:p>
        </p:txBody>
      </p:sp>
      <p:sp>
        <p:nvSpPr>
          <p:cNvPr name="TextBox 12" id="12"/>
          <p:cNvSpPr txBox="true"/>
          <p:nvPr/>
        </p:nvSpPr>
        <p:spPr>
          <a:xfrm rot="0">
            <a:off x="2486312" y="3572527"/>
            <a:ext cx="13315375" cy="2318693"/>
          </a:xfrm>
          <a:prstGeom prst="rect">
            <a:avLst/>
          </a:prstGeom>
        </p:spPr>
        <p:txBody>
          <a:bodyPr anchor="t" rtlCol="false" tIns="0" lIns="0" bIns="0" rIns="0">
            <a:spAutoFit/>
          </a:bodyPr>
          <a:lstStyle/>
          <a:p>
            <a:pPr algn="ctr">
              <a:lnSpc>
                <a:spcPts val="19033"/>
              </a:lnSpc>
              <a:spcBef>
                <a:spcPct val="0"/>
              </a:spcBef>
            </a:pPr>
            <a:r>
              <a:rPr lang="en-US" sz="13595">
                <a:solidFill>
                  <a:srgbClr val="0D0D0D"/>
                </a:solidFill>
                <a:latin typeface="Gulfs Display"/>
                <a:ea typeface="Gulfs Display"/>
                <a:cs typeface="Gulfs Display"/>
                <a:sym typeface="Gulfs Display"/>
              </a:rPr>
              <a:t>TERIMAKASIH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21258" y="196753"/>
            <a:ext cx="3774971" cy="3137945"/>
          </a:xfrm>
          <a:custGeom>
            <a:avLst/>
            <a:gdLst/>
            <a:ahLst/>
            <a:cxnLst/>
            <a:rect r="r" b="b" t="t" l="l"/>
            <a:pathLst>
              <a:path h="3137945" w="3774971">
                <a:moveTo>
                  <a:pt x="0" y="0"/>
                </a:moveTo>
                <a:lnTo>
                  <a:pt x="3774971" y="0"/>
                </a:lnTo>
                <a:lnTo>
                  <a:pt x="3774971" y="3137945"/>
                </a:lnTo>
                <a:lnTo>
                  <a:pt x="0" y="3137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177513" y="8853480"/>
            <a:ext cx="5535993" cy="809639"/>
          </a:xfrm>
          <a:custGeom>
            <a:avLst/>
            <a:gdLst/>
            <a:ahLst/>
            <a:cxnLst/>
            <a:rect r="r" b="b" t="t" l="l"/>
            <a:pathLst>
              <a:path h="809639" w="5535993">
                <a:moveTo>
                  <a:pt x="0" y="0"/>
                </a:moveTo>
                <a:lnTo>
                  <a:pt x="5535994" y="0"/>
                </a:lnTo>
                <a:lnTo>
                  <a:pt x="5535994" y="809640"/>
                </a:lnTo>
                <a:lnTo>
                  <a:pt x="0" y="809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40802" y="561104"/>
            <a:ext cx="17006395" cy="10735287"/>
          </a:xfrm>
          <a:custGeom>
            <a:avLst/>
            <a:gdLst/>
            <a:ahLst/>
            <a:cxnLst/>
            <a:rect r="r" b="b" t="t" l="l"/>
            <a:pathLst>
              <a:path h="10735287" w="17006395">
                <a:moveTo>
                  <a:pt x="0" y="0"/>
                </a:moveTo>
                <a:lnTo>
                  <a:pt x="17006396" y="0"/>
                </a:lnTo>
                <a:lnTo>
                  <a:pt x="17006396" y="10735287"/>
                </a:lnTo>
                <a:lnTo>
                  <a:pt x="0" y="10735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40002">
            <a:off x="15186037" y="489736"/>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68518">
            <a:off x="-2628900" y="8582507"/>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2121026" y="3163248"/>
            <a:ext cx="14045948" cy="1427509"/>
          </a:xfrm>
          <a:prstGeom prst="rect">
            <a:avLst/>
          </a:prstGeom>
        </p:spPr>
        <p:txBody>
          <a:bodyPr anchor="t" rtlCol="false" tIns="0" lIns="0" bIns="0" rIns="0">
            <a:spAutoFit/>
          </a:bodyPr>
          <a:lstStyle/>
          <a:p>
            <a:pPr algn="ctr">
              <a:lnSpc>
                <a:spcPts val="11620"/>
              </a:lnSpc>
              <a:spcBef>
                <a:spcPct val="0"/>
              </a:spcBef>
            </a:pPr>
            <a:r>
              <a:rPr lang="en-US" sz="8300">
                <a:solidFill>
                  <a:srgbClr val="926D47"/>
                </a:solidFill>
                <a:latin typeface="Gulfs Display"/>
                <a:ea typeface="Gulfs Display"/>
                <a:cs typeface="Gulfs Display"/>
                <a:sym typeface="Gulfs Display"/>
              </a:rPr>
              <a:t>IDENTITAS PROJEK </a:t>
            </a:r>
          </a:p>
        </p:txBody>
      </p:sp>
      <p:sp>
        <p:nvSpPr>
          <p:cNvPr name="TextBox 9" id="9"/>
          <p:cNvSpPr txBox="true"/>
          <p:nvPr/>
        </p:nvSpPr>
        <p:spPr>
          <a:xfrm rot="0">
            <a:off x="2253713" y="4777083"/>
            <a:ext cx="11164002" cy="4886037"/>
          </a:xfrm>
          <a:prstGeom prst="rect">
            <a:avLst/>
          </a:prstGeom>
        </p:spPr>
        <p:txBody>
          <a:bodyPr anchor="t" rtlCol="false" tIns="0" lIns="0" bIns="0" rIns="0">
            <a:spAutoFit/>
          </a:bodyPr>
          <a:lstStyle/>
          <a:p>
            <a:pPr algn="just">
              <a:lnSpc>
                <a:spcPts val="6331"/>
              </a:lnSpc>
            </a:pPr>
            <a:r>
              <a:rPr lang="en-US" sz="4522">
                <a:solidFill>
                  <a:srgbClr val="0D0D0D"/>
                </a:solidFill>
                <a:latin typeface="Heading Now 31-38"/>
                <a:ea typeface="Heading Now 31-38"/>
                <a:cs typeface="Heading Now 31-38"/>
                <a:sym typeface="Heading Now 31-38"/>
              </a:rPr>
              <a:t>Judul Aplikasi                 :  Penerjemah Kode Morse</a:t>
            </a:r>
          </a:p>
          <a:p>
            <a:pPr algn="just">
              <a:lnSpc>
                <a:spcPts val="6331"/>
              </a:lnSpc>
            </a:pPr>
            <a:r>
              <a:rPr lang="en-US" sz="4522">
                <a:solidFill>
                  <a:srgbClr val="0D0D0D"/>
                </a:solidFill>
                <a:latin typeface="Heading Now 31-38"/>
                <a:ea typeface="Heading Now 31-38"/>
                <a:cs typeface="Heading Now 31-38"/>
                <a:sym typeface="Heading Now 31-38"/>
              </a:rPr>
              <a:t>Dosen Pengampu            :  Ali Tarmuji, S.T, M.Cs</a:t>
            </a:r>
          </a:p>
          <a:p>
            <a:pPr algn="just">
              <a:lnSpc>
                <a:spcPts val="6331"/>
              </a:lnSpc>
            </a:pPr>
            <a:r>
              <a:rPr lang="en-US" sz="4522">
                <a:solidFill>
                  <a:srgbClr val="0D0D0D"/>
                </a:solidFill>
                <a:latin typeface="Heading Now 31-38"/>
                <a:ea typeface="Heading Now 31-38"/>
                <a:cs typeface="Heading Now 31-38"/>
                <a:sym typeface="Heading Now 31-38"/>
              </a:rPr>
              <a:t>Mata Kuliah                     :  Dasar Sistem Komputer</a:t>
            </a:r>
          </a:p>
          <a:p>
            <a:pPr algn="just">
              <a:lnSpc>
                <a:spcPts val="6331"/>
              </a:lnSpc>
            </a:pPr>
            <a:r>
              <a:rPr lang="en-US" sz="4522">
                <a:solidFill>
                  <a:srgbClr val="0D0D0D"/>
                </a:solidFill>
                <a:latin typeface="Heading Now 31-38"/>
                <a:ea typeface="Heading Now 31-38"/>
                <a:cs typeface="Heading Now 31-38"/>
                <a:sym typeface="Heading Now 31-38"/>
              </a:rPr>
              <a:t>Program Studi                 :  Informatika</a:t>
            </a:r>
          </a:p>
          <a:p>
            <a:pPr algn="just">
              <a:lnSpc>
                <a:spcPts val="6331"/>
              </a:lnSpc>
            </a:pPr>
            <a:r>
              <a:rPr lang="en-US" sz="4522">
                <a:solidFill>
                  <a:srgbClr val="0D0D0D"/>
                </a:solidFill>
                <a:latin typeface="Heading Now 31-38"/>
                <a:ea typeface="Heading Now 31-38"/>
                <a:cs typeface="Heading Now 31-38"/>
                <a:sym typeface="Heading Now 31-38"/>
              </a:rPr>
              <a:t>Fakultas                           :  Teknologi Industri</a:t>
            </a:r>
          </a:p>
          <a:p>
            <a:pPr algn="just" marL="0" indent="0" lvl="0">
              <a:lnSpc>
                <a:spcPts val="633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974844"/>
            <a:ext cx="16230600" cy="8283456"/>
            <a:chOff x="0" y="0"/>
            <a:chExt cx="4274726" cy="2181651"/>
          </a:xfrm>
        </p:grpSpPr>
        <p:sp>
          <p:nvSpPr>
            <p:cNvPr name="Freeform 6" id="6"/>
            <p:cNvSpPr/>
            <p:nvPr/>
          </p:nvSpPr>
          <p:spPr>
            <a:xfrm flipH="false" flipV="false" rot="0">
              <a:off x="0" y="0"/>
              <a:ext cx="4274726" cy="2181651"/>
            </a:xfrm>
            <a:custGeom>
              <a:avLst/>
              <a:gdLst/>
              <a:ahLst/>
              <a:cxnLst/>
              <a:rect r="r" b="b" t="t" l="l"/>
              <a:pathLst>
                <a:path h="2181651" w="4274726">
                  <a:moveTo>
                    <a:pt x="24804" y="0"/>
                  </a:moveTo>
                  <a:lnTo>
                    <a:pt x="4249922" y="0"/>
                  </a:lnTo>
                  <a:cubicBezTo>
                    <a:pt x="4256501" y="0"/>
                    <a:pt x="4262810" y="2613"/>
                    <a:pt x="4267461" y="7265"/>
                  </a:cubicBezTo>
                  <a:cubicBezTo>
                    <a:pt x="4272112" y="11916"/>
                    <a:pt x="4274726" y="18225"/>
                    <a:pt x="4274726" y="24804"/>
                  </a:cubicBezTo>
                  <a:lnTo>
                    <a:pt x="4274726" y="2156847"/>
                  </a:lnTo>
                  <a:cubicBezTo>
                    <a:pt x="4274726" y="2163426"/>
                    <a:pt x="4272112" y="2169734"/>
                    <a:pt x="4267461" y="2174386"/>
                  </a:cubicBezTo>
                  <a:cubicBezTo>
                    <a:pt x="4262810" y="2179038"/>
                    <a:pt x="4256501" y="2181651"/>
                    <a:pt x="4249922" y="2181651"/>
                  </a:cubicBezTo>
                  <a:lnTo>
                    <a:pt x="24804" y="2181651"/>
                  </a:lnTo>
                  <a:cubicBezTo>
                    <a:pt x="18225" y="2181651"/>
                    <a:pt x="11916" y="2179038"/>
                    <a:pt x="7265" y="2174386"/>
                  </a:cubicBezTo>
                  <a:cubicBezTo>
                    <a:pt x="2613" y="2169734"/>
                    <a:pt x="0" y="2163426"/>
                    <a:pt x="0" y="2156847"/>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21975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10454840">
            <a:off x="-858785" y="7689682"/>
            <a:ext cx="3774971" cy="3137945"/>
          </a:xfrm>
          <a:custGeom>
            <a:avLst/>
            <a:gdLst/>
            <a:ahLst/>
            <a:cxnLst/>
            <a:rect r="r" b="b" t="t" l="l"/>
            <a:pathLst>
              <a:path h="3137945" w="3774971">
                <a:moveTo>
                  <a:pt x="0" y="0"/>
                </a:moveTo>
                <a:lnTo>
                  <a:pt x="3774970" y="0"/>
                </a:lnTo>
                <a:lnTo>
                  <a:pt x="3774970" y="3137945"/>
                </a:lnTo>
                <a:lnTo>
                  <a:pt x="0" y="3137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0815249" y="1641175"/>
            <a:ext cx="5506687" cy="5011085"/>
          </a:xfrm>
          <a:custGeom>
            <a:avLst/>
            <a:gdLst/>
            <a:ahLst/>
            <a:cxnLst/>
            <a:rect r="r" b="b" t="t" l="l"/>
            <a:pathLst>
              <a:path h="5011085" w="5506687">
                <a:moveTo>
                  <a:pt x="0" y="0"/>
                </a:moveTo>
                <a:lnTo>
                  <a:pt x="5506687" y="0"/>
                </a:lnTo>
                <a:lnTo>
                  <a:pt x="5506687" y="5011086"/>
                </a:lnTo>
                <a:lnTo>
                  <a:pt x="0" y="50110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11288884" y="2451773"/>
            <a:ext cx="4559417" cy="3389891"/>
            <a:chOff x="0" y="0"/>
            <a:chExt cx="2950497" cy="2193672"/>
          </a:xfrm>
        </p:grpSpPr>
        <p:sp>
          <p:nvSpPr>
            <p:cNvPr name="Freeform 12" id="12"/>
            <p:cNvSpPr/>
            <p:nvPr/>
          </p:nvSpPr>
          <p:spPr>
            <a:xfrm flipH="false" flipV="false" rot="0">
              <a:off x="0" y="0"/>
              <a:ext cx="2950497" cy="2193672"/>
            </a:xfrm>
            <a:custGeom>
              <a:avLst/>
              <a:gdLst/>
              <a:ahLst/>
              <a:cxnLst/>
              <a:rect r="r" b="b" t="t" l="l"/>
              <a:pathLst>
                <a:path h="2193672" w="2950497">
                  <a:moveTo>
                    <a:pt x="2884996" y="0"/>
                  </a:moveTo>
                  <a:lnTo>
                    <a:pt x="65501" y="0"/>
                  </a:lnTo>
                  <a:cubicBezTo>
                    <a:pt x="29505" y="0"/>
                    <a:pt x="0" y="40980"/>
                    <a:pt x="0" y="91159"/>
                  </a:cubicBezTo>
                  <a:lnTo>
                    <a:pt x="0" y="2102512"/>
                  </a:lnTo>
                  <a:cubicBezTo>
                    <a:pt x="0" y="2152692"/>
                    <a:pt x="29505" y="2193672"/>
                    <a:pt x="65501" y="2193672"/>
                  </a:cubicBezTo>
                  <a:lnTo>
                    <a:pt x="2884996" y="2193672"/>
                  </a:lnTo>
                  <a:cubicBezTo>
                    <a:pt x="2920992" y="2193672"/>
                    <a:pt x="2950497" y="2152692"/>
                    <a:pt x="2950497" y="2102512"/>
                  </a:cubicBezTo>
                  <a:lnTo>
                    <a:pt x="2950497" y="91159"/>
                  </a:lnTo>
                  <a:cubicBezTo>
                    <a:pt x="2950497" y="40980"/>
                    <a:pt x="2920992" y="0"/>
                    <a:pt x="2884996" y="0"/>
                  </a:cubicBezTo>
                  <a:close/>
                </a:path>
              </a:pathLst>
            </a:custGeom>
            <a:blipFill>
              <a:blip r:embed="rId13"/>
              <a:stretch>
                <a:fillRect l="0" t="-50875" r="0" b="-50875"/>
              </a:stretch>
            </a:blipFill>
            <a:ln w="19050" cap="sq">
              <a:solidFill>
                <a:srgbClr val="000000"/>
              </a:solidFill>
              <a:prstDash val="solid"/>
              <a:miter/>
            </a:ln>
          </p:spPr>
        </p:sp>
      </p:grpSp>
      <p:sp>
        <p:nvSpPr>
          <p:cNvPr name="Freeform 13" id="13"/>
          <p:cNvSpPr/>
          <p:nvPr/>
        </p:nvSpPr>
        <p:spPr>
          <a:xfrm flipH="false" flipV="false" rot="0">
            <a:off x="8767913" y="3669821"/>
            <a:ext cx="5506687" cy="5011085"/>
          </a:xfrm>
          <a:custGeom>
            <a:avLst/>
            <a:gdLst/>
            <a:ahLst/>
            <a:cxnLst/>
            <a:rect r="r" b="b" t="t" l="l"/>
            <a:pathLst>
              <a:path h="5011085" w="5506687">
                <a:moveTo>
                  <a:pt x="0" y="0"/>
                </a:moveTo>
                <a:lnTo>
                  <a:pt x="5506687" y="0"/>
                </a:lnTo>
                <a:lnTo>
                  <a:pt x="5506687" y="5011085"/>
                </a:lnTo>
                <a:lnTo>
                  <a:pt x="0" y="50110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4" id="14"/>
          <p:cNvSpPr txBox="true"/>
          <p:nvPr/>
        </p:nvSpPr>
        <p:spPr>
          <a:xfrm rot="0">
            <a:off x="2288021" y="1841071"/>
            <a:ext cx="8527227" cy="784809"/>
          </a:xfrm>
          <a:prstGeom prst="rect">
            <a:avLst/>
          </a:prstGeom>
        </p:spPr>
        <p:txBody>
          <a:bodyPr anchor="t" rtlCol="false" tIns="0" lIns="0" bIns="0" rIns="0">
            <a:spAutoFit/>
          </a:bodyPr>
          <a:lstStyle/>
          <a:p>
            <a:pPr algn="l">
              <a:lnSpc>
                <a:spcPts val="5852"/>
              </a:lnSpc>
            </a:pPr>
            <a:r>
              <a:rPr lang="en-US" sz="5852">
                <a:solidFill>
                  <a:srgbClr val="0D0D0D"/>
                </a:solidFill>
                <a:latin typeface="Gulfs Display"/>
                <a:ea typeface="Gulfs Display"/>
                <a:cs typeface="Gulfs Display"/>
                <a:sym typeface="Gulfs Display"/>
              </a:rPr>
              <a:t>DAFTAR  ISI</a:t>
            </a:r>
          </a:p>
        </p:txBody>
      </p:sp>
      <p:sp>
        <p:nvSpPr>
          <p:cNvPr name="TextBox 15" id="15"/>
          <p:cNvSpPr txBox="true"/>
          <p:nvPr/>
        </p:nvSpPr>
        <p:spPr>
          <a:xfrm rot="0">
            <a:off x="1862920" y="2631497"/>
            <a:ext cx="6302177" cy="4790534"/>
          </a:xfrm>
          <a:prstGeom prst="rect">
            <a:avLst/>
          </a:prstGeom>
        </p:spPr>
        <p:txBody>
          <a:bodyPr anchor="t" rtlCol="false" tIns="0" lIns="0" bIns="0" rIns="0">
            <a:spAutoFit/>
          </a:bodyPr>
          <a:lstStyle/>
          <a:p>
            <a:pPr algn="l" marL="811115" indent="-405557" lvl="1">
              <a:lnSpc>
                <a:spcPts val="6236"/>
              </a:lnSpc>
              <a:buFont typeface="Arial"/>
              <a:buChar char="•"/>
            </a:pPr>
            <a:r>
              <a:rPr lang="en-US" sz="3756">
                <a:solidFill>
                  <a:srgbClr val="0D0D0D"/>
                </a:solidFill>
                <a:latin typeface="Heading Now 31-38"/>
                <a:ea typeface="Heading Now 31-38"/>
                <a:cs typeface="Heading Now 31-38"/>
                <a:sym typeface="Heading Now 31-38"/>
              </a:rPr>
              <a:t>Deskripsi Aplikasi</a:t>
            </a:r>
          </a:p>
          <a:p>
            <a:pPr algn="l" marL="811115" indent="-405557" lvl="1">
              <a:lnSpc>
                <a:spcPts val="6236"/>
              </a:lnSpc>
              <a:buFont typeface="Arial"/>
              <a:buChar char="•"/>
            </a:pPr>
            <a:r>
              <a:rPr lang="en-US" sz="3756">
                <a:solidFill>
                  <a:srgbClr val="0D0D0D"/>
                </a:solidFill>
                <a:latin typeface="Heading Now 31-38"/>
                <a:ea typeface="Heading Now 31-38"/>
                <a:cs typeface="Heading Now 31-38"/>
                <a:sym typeface="Heading Now 31-38"/>
              </a:rPr>
              <a:t>Fitur dari Aplikasi</a:t>
            </a:r>
          </a:p>
          <a:p>
            <a:pPr algn="l" marL="811115" indent="-405557" lvl="1">
              <a:lnSpc>
                <a:spcPts val="6236"/>
              </a:lnSpc>
              <a:buFont typeface="Arial"/>
              <a:buChar char="•"/>
            </a:pPr>
            <a:r>
              <a:rPr lang="en-US" sz="3756">
                <a:solidFill>
                  <a:srgbClr val="0D0D0D"/>
                </a:solidFill>
                <a:latin typeface="Heading Now 31-38"/>
                <a:ea typeface="Heading Now 31-38"/>
                <a:cs typeface="Heading Now 31-38"/>
                <a:sym typeface="Heading Now 31-38"/>
              </a:rPr>
              <a:t>Alur Kerja Aplikasi</a:t>
            </a:r>
          </a:p>
          <a:p>
            <a:pPr algn="l" marL="811115" indent="-405557" lvl="1">
              <a:lnSpc>
                <a:spcPts val="6236"/>
              </a:lnSpc>
              <a:buFont typeface="Arial"/>
              <a:buChar char="•"/>
            </a:pPr>
            <a:r>
              <a:rPr lang="en-US" sz="3756">
                <a:solidFill>
                  <a:srgbClr val="0D0D0D"/>
                </a:solidFill>
                <a:latin typeface="Heading Now 31-38"/>
                <a:ea typeface="Heading Now 31-38"/>
                <a:cs typeface="Heading Now 31-38"/>
                <a:sym typeface="Heading Now 31-38"/>
              </a:rPr>
              <a:t>Desain/Rancangan Aplikasi</a:t>
            </a:r>
          </a:p>
          <a:p>
            <a:pPr algn="l" marL="811115" indent="-405557" lvl="1">
              <a:lnSpc>
                <a:spcPts val="6236"/>
              </a:lnSpc>
              <a:buFont typeface="Arial"/>
              <a:buChar char="•"/>
            </a:pPr>
            <a:r>
              <a:rPr lang="en-US" sz="3756">
                <a:solidFill>
                  <a:srgbClr val="0D0D0D"/>
                </a:solidFill>
                <a:latin typeface="Heading Now 31-38"/>
                <a:ea typeface="Heading Now 31-38"/>
                <a:cs typeface="Heading Now 31-38"/>
                <a:sym typeface="Heading Now 31-38"/>
              </a:rPr>
              <a:t>Kode Program</a:t>
            </a:r>
          </a:p>
          <a:p>
            <a:pPr algn="l" marL="811115" indent="-405557" lvl="1">
              <a:lnSpc>
                <a:spcPts val="6236"/>
              </a:lnSpc>
              <a:buFont typeface="Arial"/>
              <a:buChar char="•"/>
            </a:pPr>
            <a:r>
              <a:rPr lang="en-US" sz="3756">
                <a:solidFill>
                  <a:srgbClr val="0D0D0D"/>
                </a:solidFill>
                <a:latin typeface="Heading Now 31-38"/>
                <a:ea typeface="Heading Now 31-38"/>
                <a:cs typeface="Heading Now 31-38"/>
                <a:sym typeface="Heading Now 31-38"/>
              </a:rPr>
              <a:t>Capture UI</a:t>
            </a:r>
          </a:p>
        </p:txBody>
      </p:sp>
      <p:sp>
        <p:nvSpPr>
          <p:cNvPr name="TextBox 16" id="16"/>
          <p:cNvSpPr txBox="true"/>
          <p:nvPr/>
        </p:nvSpPr>
        <p:spPr>
          <a:xfrm rot="0">
            <a:off x="4608653" y="14204140"/>
            <a:ext cx="8527227" cy="784767"/>
          </a:xfrm>
          <a:prstGeom prst="rect">
            <a:avLst/>
          </a:prstGeom>
        </p:spPr>
        <p:txBody>
          <a:bodyPr anchor="t" rtlCol="false" tIns="0" lIns="0" bIns="0" rIns="0">
            <a:spAutoFit/>
          </a:bodyPr>
          <a:lstStyle/>
          <a:p>
            <a:pPr algn="l">
              <a:lnSpc>
                <a:spcPts val="5852"/>
              </a:lnSpc>
            </a:pPr>
            <a:r>
              <a:rPr lang="en-US" sz="5852">
                <a:solidFill>
                  <a:srgbClr val="0D0D0D"/>
                </a:solidFill>
                <a:latin typeface="Gulfs Display"/>
                <a:ea typeface="Gulfs Display"/>
                <a:cs typeface="Gulfs Display"/>
                <a:sym typeface="Gulfs Display"/>
              </a:rPr>
              <a:t>PROJECT NAME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505883" y="6617528"/>
            <a:ext cx="3774971" cy="3137945"/>
          </a:xfrm>
          <a:custGeom>
            <a:avLst/>
            <a:gdLst/>
            <a:ahLst/>
            <a:cxnLst/>
            <a:rect r="r" b="b" t="t" l="l"/>
            <a:pathLst>
              <a:path h="3137945" w="3774971">
                <a:moveTo>
                  <a:pt x="0" y="0"/>
                </a:moveTo>
                <a:lnTo>
                  <a:pt x="3774970" y="0"/>
                </a:lnTo>
                <a:lnTo>
                  <a:pt x="3774970"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974844"/>
            <a:ext cx="16230600" cy="8283456"/>
            <a:chOff x="0" y="0"/>
            <a:chExt cx="4274726" cy="2181651"/>
          </a:xfrm>
        </p:grpSpPr>
        <p:sp>
          <p:nvSpPr>
            <p:cNvPr name="Freeform 6" id="6"/>
            <p:cNvSpPr/>
            <p:nvPr/>
          </p:nvSpPr>
          <p:spPr>
            <a:xfrm flipH="false" flipV="false" rot="0">
              <a:off x="0" y="0"/>
              <a:ext cx="4274726" cy="2181651"/>
            </a:xfrm>
            <a:custGeom>
              <a:avLst/>
              <a:gdLst/>
              <a:ahLst/>
              <a:cxnLst/>
              <a:rect r="r" b="b" t="t" l="l"/>
              <a:pathLst>
                <a:path h="2181651" w="4274726">
                  <a:moveTo>
                    <a:pt x="24804" y="0"/>
                  </a:moveTo>
                  <a:lnTo>
                    <a:pt x="4249922" y="0"/>
                  </a:lnTo>
                  <a:cubicBezTo>
                    <a:pt x="4256501" y="0"/>
                    <a:pt x="4262810" y="2613"/>
                    <a:pt x="4267461" y="7265"/>
                  </a:cubicBezTo>
                  <a:cubicBezTo>
                    <a:pt x="4272112" y="11916"/>
                    <a:pt x="4274726" y="18225"/>
                    <a:pt x="4274726" y="24804"/>
                  </a:cubicBezTo>
                  <a:lnTo>
                    <a:pt x="4274726" y="2156847"/>
                  </a:lnTo>
                  <a:cubicBezTo>
                    <a:pt x="4274726" y="2163426"/>
                    <a:pt x="4272112" y="2169734"/>
                    <a:pt x="4267461" y="2174386"/>
                  </a:cubicBezTo>
                  <a:cubicBezTo>
                    <a:pt x="4262810" y="2179038"/>
                    <a:pt x="4256501" y="2181651"/>
                    <a:pt x="4249922" y="2181651"/>
                  </a:cubicBezTo>
                  <a:lnTo>
                    <a:pt x="24804" y="2181651"/>
                  </a:lnTo>
                  <a:cubicBezTo>
                    <a:pt x="18225" y="2181651"/>
                    <a:pt x="11916" y="2179038"/>
                    <a:pt x="7265" y="2174386"/>
                  </a:cubicBezTo>
                  <a:cubicBezTo>
                    <a:pt x="2613" y="2169734"/>
                    <a:pt x="0" y="2163426"/>
                    <a:pt x="0" y="2156847"/>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21975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3323095" y="-778164"/>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451518" y="1312364"/>
            <a:ext cx="5469458" cy="7505260"/>
          </a:xfrm>
          <a:custGeom>
            <a:avLst/>
            <a:gdLst/>
            <a:ahLst/>
            <a:cxnLst/>
            <a:rect r="r" b="b" t="t" l="l"/>
            <a:pathLst>
              <a:path h="7505260" w="5469458">
                <a:moveTo>
                  <a:pt x="0" y="0"/>
                </a:moveTo>
                <a:lnTo>
                  <a:pt x="5469458" y="0"/>
                </a:lnTo>
                <a:lnTo>
                  <a:pt x="5469458" y="7505260"/>
                </a:lnTo>
                <a:lnTo>
                  <a:pt x="0" y="75052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7424420" y="2106548"/>
            <a:ext cx="8527227" cy="741159"/>
          </a:xfrm>
          <a:prstGeom prst="rect">
            <a:avLst/>
          </a:prstGeom>
        </p:spPr>
        <p:txBody>
          <a:bodyPr anchor="t" rtlCol="false" tIns="0" lIns="0" bIns="0" rIns="0">
            <a:spAutoFit/>
          </a:bodyPr>
          <a:lstStyle/>
          <a:p>
            <a:pPr algn="l">
              <a:lnSpc>
                <a:spcPts val="5552"/>
              </a:lnSpc>
            </a:pPr>
            <a:r>
              <a:rPr lang="en-US" sz="5552">
                <a:solidFill>
                  <a:srgbClr val="0D0D0D"/>
                </a:solidFill>
                <a:latin typeface="Gulfs Display"/>
                <a:ea typeface="Gulfs Display"/>
                <a:cs typeface="Gulfs Display"/>
                <a:sym typeface="Gulfs Display"/>
              </a:rPr>
              <a:t>DESKRIPSI APLIKASI</a:t>
            </a:r>
          </a:p>
        </p:txBody>
      </p:sp>
      <p:sp>
        <p:nvSpPr>
          <p:cNvPr name="TextBox 12" id="12"/>
          <p:cNvSpPr txBox="true"/>
          <p:nvPr/>
        </p:nvSpPr>
        <p:spPr>
          <a:xfrm rot="0">
            <a:off x="7383162" y="3052510"/>
            <a:ext cx="8609743" cy="4932240"/>
          </a:xfrm>
          <a:prstGeom prst="rect">
            <a:avLst/>
          </a:prstGeom>
        </p:spPr>
        <p:txBody>
          <a:bodyPr anchor="t" rtlCol="false" tIns="0" lIns="0" bIns="0" rIns="0">
            <a:spAutoFit/>
          </a:bodyPr>
          <a:lstStyle/>
          <a:p>
            <a:pPr algn="l">
              <a:lnSpc>
                <a:spcPts val="4839"/>
              </a:lnSpc>
            </a:pPr>
            <a:r>
              <a:rPr lang="en-US" sz="3456">
                <a:solidFill>
                  <a:srgbClr val="0D0D0D"/>
                </a:solidFill>
                <a:latin typeface="Heading Now 31-38"/>
                <a:ea typeface="Heading Now 31-38"/>
                <a:cs typeface="Heading Now 31-38"/>
                <a:sym typeface="Heading Now 31-38"/>
              </a:rPr>
              <a:t>Penerjemah Kode Morse adalah suatu aplikasi yang dapat mengubah teks (huruf) menjadi kode morse yang terdiri dari titik (.) dan garis (-), yang mewakili karakter-karakter tertentu. Kode morse sering digunakan dalam komunikasi darurat. </a:t>
            </a:r>
          </a:p>
          <a:p>
            <a:pPr algn="l">
              <a:lnSpc>
                <a:spcPts val="4839"/>
              </a:lnSpc>
              <a:spcBef>
                <a:spcPct val="0"/>
              </a:spcBef>
            </a:pPr>
            <a:r>
              <a:rPr lang="en-US" sz="3456">
                <a:solidFill>
                  <a:srgbClr val="0D0D0D"/>
                </a:solidFill>
                <a:latin typeface="Heading Now 31-38"/>
                <a:ea typeface="Heading Now 31-38"/>
                <a:cs typeface="Heading Now 31-38"/>
                <a:sym typeface="Heading Now 31-38"/>
              </a:rPr>
              <a:t>Aplikasi ini akan menampilkan kode morse dari sebuah teks (huruf) yang telah dimasukkan oleh pengguna. Aplikasi ini menggunakan bahasa pemrograman Assembly yang memiliki cakupan yang jelas dan terbatas sesuai dengan desain.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505883" y="6617528"/>
            <a:ext cx="3774971" cy="3137945"/>
          </a:xfrm>
          <a:custGeom>
            <a:avLst/>
            <a:gdLst/>
            <a:ahLst/>
            <a:cxnLst/>
            <a:rect r="r" b="b" t="t" l="l"/>
            <a:pathLst>
              <a:path h="3137945" w="3774971">
                <a:moveTo>
                  <a:pt x="0" y="0"/>
                </a:moveTo>
                <a:lnTo>
                  <a:pt x="3774970" y="0"/>
                </a:lnTo>
                <a:lnTo>
                  <a:pt x="3774970"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974844"/>
            <a:ext cx="16230600" cy="8283456"/>
            <a:chOff x="0" y="0"/>
            <a:chExt cx="4274726" cy="2181651"/>
          </a:xfrm>
        </p:grpSpPr>
        <p:sp>
          <p:nvSpPr>
            <p:cNvPr name="Freeform 6" id="6"/>
            <p:cNvSpPr/>
            <p:nvPr/>
          </p:nvSpPr>
          <p:spPr>
            <a:xfrm flipH="false" flipV="false" rot="0">
              <a:off x="0" y="0"/>
              <a:ext cx="4274726" cy="2181651"/>
            </a:xfrm>
            <a:custGeom>
              <a:avLst/>
              <a:gdLst/>
              <a:ahLst/>
              <a:cxnLst/>
              <a:rect r="r" b="b" t="t" l="l"/>
              <a:pathLst>
                <a:path h="2181651" w="4274726">
                  <a:moveTo>
                    <a:pt x="24804" y="0"/>
                  </a:moveTo>
                  <a:lnTo>
                    <a:pt x="4249922" y="0"/>
                  </a:lnTo>
                  <a:cubicBezTo>
                    <a:pt x="4256501" y="0"/>
                    <a:pt x="4262810" y="2613"/>
                    <a:pt x="4267461" y="7265"/>
                  </a:cubicBezTo>
                  <a:cubicBezTo>
                    <a:pt x="4272112" y="11916"/>
                    <a:pt x="4274726" y="18225"/>
                    <a:pt x="4274726" y="24804"/>
                  </a:cubicBezTo>
                  <a:lnTo>
                    <a:pt x="4274726" y="2156847"/>
                  </a:lnTo>
                  <a:cubicBezTo>
                    <a:pt x="4274726" y="2163426"/>
                    <a:pt x="4272112" y="2169734"/>
                    <a:pt x="4267461" y="2174386"/>
                  </a:cubicBezTo>
                  <a:cubicBezTo>
                    <a:pt x="4262810" y="2179038"/>
                    <a:pt x="4256501" y="2181651"/>
                    <a:pt x="4249922" y="2181651"/>
                  </a:cubicBezTo>
                  <a:lnTo>
                    <a:pt x="24804" y="2181651"/>
                  </a:lnTo>
                  <a:cubicBezTo>
                    <a:pt x="18225" y="2181651"/>
                    <a:pt x="11916" y="2179038"/>
                    <a:pt x="7265" y="2174386"/>
                  </a:cubicBezTo>
                  <a:cubicBezTo>
                    <a:pt x="2613" y="2169734"/>
                    <a:pt x="0" y="2163426"/>
                    <a:pt x="0" y="2156847"/>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21975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3323095" y="-778164"/>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0" id="10"/>
          <p:cNvSpPr txBox="true"/>
          <p:nvPr/>
        </p:nvSpPr>
        <p:spPr>
          <a:xfrm rot="0">
            <a:off x="1660616" y="1842636"/>
            <a:ext cx="8527227" cy="741159"/>
          </a:xfrm>
          <a:prstGeom prst="rect">
            <a:avLst/>
          </a:prstGeom>
        </p:spPr>
        <p:txBody>
          <a:bodyPr anchor="t" rtlCol="false" tIns="0" lIns="0" bIns="0" rIns="0">
            <a:spAutoFit/>
          </a:bodyPr>
          <a:lstStyle/>
          <a:p>
            <a:pPr algn="l">
              <a:lnSpc>
                <a:spcPts val="5552"/>
              </a:lnSpc>
            </a:pPr>
            <a:r>
              <a:rPr lang="en-US" sz="5552">
                <a:solidFill>
                  <a:srgbClr val="0D0D0D"/>
                </a:solidFill>
                <a:latin typeface="Gulfs Display"/>
                <a:ea typeface="Gulfs Display"/>
                <a:cs typeface="Gulfs Display"/>
                <a:sym typeface="Gulfs Display"/>
              </a:rPr>
              <a:t>FITUR DARI APLIKASI</a:t>
            </a:r>
          </a:p>
        </p:txBody>
      </p:sp>
      <p:sp>
        <p:nvSpPr>
          <p:cNvPr name="TextBox 11" id="11"/>
          <p:cNvSpPr txBox="true"/>
          <p:nvPr/>
        </p:nvSpPr>
        <p:spPr>
          <a:xfrm rot="0">
            <a:off x="1660616" y="2577368"/>
            <a:ext cx="13725805" cy="5229937"/>
          </a:xfrm>
          <a:prstGeom prst="rect">
            <a:avLst/>
          </a:prstGeom>
        </p:spPr>
        <p:txBody>
          <a:bodyPr anchor="t" rtlCol="false" tIns="0" lIns="0" bIns="0" rIns="0">
            <a:spAutoFit/>
          </a:bodyPr>
          <a:lstStyle/>
          <a:p>
            <a:pPr algn="l">
              <a:lnSpc>
                <a:spcPts val="5116"/>
              </a:lnSpc>
            </a:pPr>
            <a:r>
              <a:rPr lang="en-US" sz="3456" spc="103">
                <a:solidFill>
                  <a:srgbClr val="0D0D0D"/>
                </a:solidFill>
                <a:latin typeface="Heading Now 31-38"/>
                <a:ea typeface="Heading Now 31-38"/>
                <a:cs typeface="Heading Now 31-38"/>
                <a:sym typeface="Heading Now 31-38"/>
              </a:rPr>
              <a:t>Aplikasi ini menerjemahkan teks berbasis huruf Latin ke dalam kode Morse. Aplikasi mendukung input berupa huruf kecil dan kapital.  Spasi antar kata pada input teks akan diterjemahkan sebagai pemisah antar kata dalam output Morse. Ini membantu menghasilkan output Morse yang lebih terstruktur dan mudah dibaca. Namun, aplikasi ini hanya memproses karakter yang didukung (huruf Latin dan spasi). Input selain karakter yang didukung diabaikan, menjaga integritas output. Aplikasi mampu memproses teks dalam bentuk kata atau kalimat dengan beberapa kata sekaligus. Setiap kata akan diterjemahkan sesuai dengan aturan kode Morse. Pengguna hanya perlu mengetikkan teks, dan hasil terjemahan langsung ditampilkan. Aplikasi ini dirancang untuk dijalankan di emu8086.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1" id="11"/>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2" id="12"/>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342169" y="3087105"/>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3" id="13"/>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
        <p:nvSpPr>
          <p:cNvPr name="TextBox 14" id="14"/>
          <p:cNvSpPr txBox="true"/>
          <p:nvPr/>
        </p:nvSpPr>
        <p:spPr>
          <a:xfrm rot="0">
            <a:off x="1691192" y="3722269"/>
            <a:ext cx="2997398" cy="489868"/>
          </a:xfrm>
          <a:prstGeom prst="rect">
            <a:avLst/>
          </a:prstGeom>
        </p:spPr>
        <p:txBody>
          <a:bodyPr anchor="t" rtlCol="false" tIns="0" lIns="0" bIns="0" rIns="0">
            <a:spAutoFit/>
          </a:bodyPr>
          <a:lstStyle/>
          <a:p>
            <a:pPr algn="l">
              <a:lnSpc>
                <a:spcPts val="3160"/>
              </a:lnSpc>
            </a:pPr>
            <a:r>
              <a:rPr lang="en-US" sz="3160" spc="145">
                <a:solidFill>
                  <a:srgbClr val="0D0D0D"/>
                </a:solidFill>
                <a:latin typeface="Heading Now 31-38"/>
                <a:ea typeface="Heading Now 31-38"/>
                <a:cs typeface="Heading Now 31-38"/>
                <a:sym typeface="Heading Now 31-38"/>
              </a:rPr>
              <a:t>PROGRAM DIMULAI</a:t>
            </a:r>
          </a:p>
        </p:txBody>
      </p:sp>
      <p:sp>
        <p:nvSpPr>
          <p:cNvPr name="TextBox 15" id="15"/>
          <p:cNvSpPr txBox="true"/>
          <p:nvPr/>
        </p:nvSpPr>
        <p:spPr>
          <a:xfrm rot="0">
            <a:off x="1691192"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0454840">
            <a:off x="-196294" y="7466609"/>
            <a:ext cx="3774971" cy="3137945"/>
          </a:xfrm>
          <a:custGeom>
            <a:avLst/>
            <a:gdLst/>
            <a:ahLst/>
            <a:cxnLst/>
            <a:rect r="r" b="b" t="t" l="l"/>
            <a:pathLst>
              <a:path h="3137945" w="3774971">
                <a:moveTo>
                  <a:pt x="0" y="0"/>
                </a:moveTo>
                <a:lnTo>
                  <a:pt x="3774971" y="0"/>
                </a:lnTo>
                <a:lnTo>
                  <a:pt x="3774971" y="3137944"/>
                </a:lnTo>
                <a:lnTo>
                  <a:pt x="0" y="313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928362">
            <a:off x="15224161" y="8133308"/>
            <a:ext cx="4070278" cy="1368631"/>
          </a:xfrm>
          <a:custGeom>
            <a:avLst/>
            <a:gdLst/>
            <a:ahLst/>
            <a:cxnLst/>
            <a:rect r="r" b="b" t="t" l="l"/>
            <a:pathLst>
              <a:path h="1368631" w="4070278">
                <a:moveTo>
                  <a:pt x="0" y="0"/>
                </a:moveTo>
                <a:lnTo>
                  <a:pt x="4070278" y="0"/>
                </a:lnTo>
                <a:lnTo>
                  <a:pt x="4070278" y="1368631"/>
                </a:lnTo>
                <a:lnTo>
                  <a:pt x="0" y="136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40314"/>
            <a:ext cx="16230600" cy="7896447"/>
            <a:chOff x="0" y="0"/>
            <a:chExt cx="4274726" cy="2079723"/>
          </a:xfrm>
        </p:grpSpPr>
        <p:sp>
          <p:nvSpPr>
            <p:cNvPr name="Freeform 6" id="6"/>
            <p:cNvSpPr/>
            <p:nvPr/>
          </p:nvSpPr>
          <p:spPr>
            <a:xfrm flipH="false" flipV="false" rot="0">
              <a:off x="0" y="0"/>
              <a:ext cx="4274726" cy="2079723"/>
            </a:xfrm>
            <a:custGeom>
              <a:avLst/>
              <a:gdLst/>
              <a:ahLst/>
              <a:cxnLst/>
              <a:rect r="r" b="b" t="t" l="l"/>
              <a:pathLst>
                <a:path h="2079723" w="4274726">
                  <a:moveTo>
                    <a:pt x="24804" y="0"/>
                  </a:moveTo>
                  <a:lnTo>
                    <a:pt x="4249922" y="0"/>
                  </a:lnTo>
                  <a:cubicBezTo>
                    <a:pt x="4256501" y="0"/>
                    <a:pt x="4262810" y="2613"/>
                    <a:pt x="4267461" y="7265"/>
                  </a:cubicBezTo>
                  <a:cubicBezTo>
                    <a:pt x="4272112" y="11916"/>
                    <a:pt x="4274726" y="18225"/>
                    <a:pt x="4274726" y="24804"/>
                  </a:cubicBezTo>
                  <a:lnTo>
                    <a:pt x="4274726" y="2054919"/>
                  </a:lnTo>
                  <a:cubicBezTo>
                    <a:pt x="4274726" y="2061497"/>
                    <a:pt x="4272112" y="2067806"/>
                    <a:pt x="4267461" y="2072458"/>
                  </a:cubicBezTo>
                  <a:cubicBezTo>
                    <a:pt x="4262810" y="2077109"/>
                    <a:pt x="4256501" y="2079723"/>
                    <a:pt x="4249922" y="2079723"/>
                  </a:cubicBezTo>
                  <a:lnTo>
                    <a:pt x="24804" y="2079723"/>
                  </a:lnTo>
                  <a:cubicBezTo>
                    <a:pt x="18225" y="2079723"/>
                    <a:pt x="11916" y="2077109"/>
                    <a:pt x="7265" y="2072458"/>
                  </a:cubicBezTo>
                  <a:cubicBezTo>
                    <a:pt x="2613" y="2067806"/>
                    <a:pt x="0" y="2061497"/>
                    <a:pt x="0" y="2054919"/>
                  </a:cubicBezTo>
                  <a:lnTo>
                    <a:pt x="0" y="24804"/>
                  </a:lnTo>
                  <a:cubicBezTo>
                    <a:pt x="0" y="18225"/>
                    <a:pt x="2613" y="11916"/>
                    <a:pt x="7265" y="7265"/>
                  </a:cubicBezTo>
                  <a:cubicBezTo>
                    <a:pt x="11916" y="2613"/>
                    <a:pt x="18225" y="0"/>
                    <a:pt x="24804" y="0"/>
                  </a:cubicBezTo>
                  <a:close/>
                </a:path>
              </a:pathLst>
            </a:custGeom>
            <a:solidFill>
              <a:srgbClr val="FFEDED"/>
            </a:solidFill>
            <a:ln w="28575" cap="rnd">
              <a:solidFill>
                <a:srgbClr val="000000"/>
              </a:solidFill>
              <a:prstDash val="solid"/>
              <a:round/>
            </a:ln>
          </p:spPr>
        </p:sp>
        <p:sp>
          <p:nvSpPr>
            <p:cNvPr name="TextBox 7" id="7"/>
            <p:cNvSpPr txBox="true"/>
            <p:nvPr/>
          </p:nvSpPr>
          <p:spPr>
            <a:xfrm>
              <a:off x="0" y="-38100"/>
              <a:ext cx="4274726" cy="211782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586322">
            <a:off x="12360997" y="-332153"/>
            <a:ext cx="7315200" cy="2999232"/>
          </a:xfrm>
          <a:custGeom>
            <a:avLst/>
            <a:gdLst/>
            <a:ahLst/>
            <a:cxnLst/>
            <a:rect r="r" b="b" t="t" l="l"/>
            <a:pathLst>
              <a:path h="2999232" w="7315200">
                <a:moveTo>
                  <a:pt x="0" y="0"/>
                </a:moveTo>
                <a:lnTo>
                  <a:pt x="7315200" y="0"/>
                </a:lnTo>
                <a:lnTo>
                  <a:pt x="7315200" y="2999232"/>
                </a:lnTo>
                <a:lnTo>
                  <a:pt x="0" y="299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07381" y="316633"/>
            <a:ext cx="5535993" cy="809639"/>
          </a:xfrm>
          <a:custGeom>
            <a:avLst/>
            <a:gdLst/>
            <a:ahLst/>
            <a:cxnLst/>
            <a:rect r="r" b="b" t="t" l="l"/>
            <a:pathLst>
              <a:path h="809639" w="5535993">
                <a:moveTo>
                  <a:pt x="0" y="0"/>
                </a:moveTo>
                <a:lnTo>
                  <a:pt x="5535993" y="0"/>
                </a:lnTo>
                <a:lnTo>
                  <a:pt x="5535993" y="809639"/>
                </a:lnTo>
                <a:lnTo>
                  <a:pt x="0" y="809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6268402" y="0"/>
            <a:ext cx="5639492" cy="3144017"/>
          </a:xfrm>
          <a:custGeom>
            <a:avLst/>
            <a:gdLst/>
            <a:ahLst/>
            <a:cxnLst/>
            <a:rect r="r" b="b" t="t" l="l"/>
            <a:pathLst>
              <a:path h="3144017" w="5639492">
                <a:moveTo>
                  <a:pt x="0" y="0"/>
                </a:moveTo>
                <a:lnTo>
                  <a:pt x="5639493" y="0"/>
                </a:lnTo>
                <a:lnTo>
                  <a:pt x="5639493" y="3144017"/>
                </a:lnTo>
                <a:lnTo>
                  <a:pt x="0" y="3144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342169" y="3087105"/>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816608" y="427962"/>
            <a:ext cx="6543081" cy="739501"/>
          </a:xfrm>
          <a:prstGeom prst="rect">
            <a:avLst/>
          </a:prstGeom>
        </p:spPr>
        <p:txBody>
          <a:bodyPr anchor="t" rtlCol="false" tIns="0" lIns="0" bIns="0" rIns="0">
            <a:spAutoFit/>
          </a:bodyPr>
          <a:lstStyle/>
          <a:p>
            <a:pPr algn="ctr">
              <a:lnSpc>
                <a:spcPts val="5490"/>
              </a:lnSpc>
            </a:pPr>
            <a:r>
              <a:rPr lang="en-US" sz="5490">
                <a:solidFill>
                  <a:srgbClr val="FAC288"/>
                </a:solidFill>
                <a:latin typeface="Gulfs Display"/>
                <a:ea typeface="Gulfs Display"/>
                <a:cs typeface="Gulfs Display"/>
                <a:sym typeface="Gulfs Display"/>
              </a:rPr>
              <a:t>ALUR KERJA</a:t>
            </a:r>
          </a:p>
        </p:txBody>
      </p:sp>
      <p:sp>
        <p:nvSpPr>
          <p:cNvPr name="TextBox 13" id="13"/>
          <p:cNvSpPr txBox="true"/>
          <p:nvPr/>
        </p:nvSpPr>
        <p:spPr>
          <a:xfrm rot="0">
            <a:off x="5096082" y="1262713"/>
            <a:ext cx="8095836" cy="739501"/>
          </a:xfrm>
          <a:prstGeom prst="rect">
            <a:avLst/>
          </a:prstGeom>
        </p:spPr>
        <p:txBody>
          <a:bodyPr anchor="t" rtlCol="false" tIns="0" lIns="0" bIns="0" rIns="0">
            <a:spAutoFit/>
          </a:bodyPr>
          <a:lstStyle/>
          <a:p>
            <a:pPr algn="ctr">
              <a:lnSpc>
                <a:spcPts val="5490"/>
              </a:lnSpc>
            </a:pPr>
            <a:r>
              <a:rPr lang="en-US" sz="5490">
                <a:solidFill>
                  <a:srgbClr val="FFEDED"/>
                </a:solidFill>
                <a:latin typeface="Gulfs Display"/>
                <a:ea typeface="Gulfs Display"/>
                <a:cs typeface="Gulfs Display"/>
                <a:sym typeface="Gulfs Display"/>
              </a:rPr>
              <a:t>APLIKASI</a:t>
            </a:r>
          </a:p>
        </p:txBody>
      </p:sp>
      <p:sp>
        <p:nvSpPr>
          <p:cNvPr name="Freeform 14" id="14"/>
          <p:cNvSpPr/>
          <p:nvPr/>
        </p:nvSpPr>
        <p:spPr>
          <a:xfrm flipH="false" flipV="false" rot="0">
            <a:off x="5290721" y="3144017"/>
            <a:ext cx="3605652" cy="2992691"/>
          </a:xfrm>
          <a:custGeom>
            <a:avLst/>
            <a:gdLst/>
            <a:ahLst/>
            <a:cxnLst/>
            <a:rect r="r" b="b" t="t" l="l"/>
            <a:pathLst>
              <a:path h="2992691" w="3605652">
                <a:moveTo>
                  <a:pt x="0" y="0"/>
                </a:moveTo>
                <a:lnTo>
                  <a:pt x="3605652" y="0"/>
                </a:lnTo>
                <a:lnTo>
                  <a:pt x="3605652" y="2992691"/>
                </a:lnTo>
                <a:lnTo>
                  <a:pt x="0" y="29926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691192" y="3722269"/>
            <a:ext cx="2997398" cy="489868"/>
          </a:xfrm>
          <a:prstGeom prst="rect">
            <a:avLst/>
          </a:prstGeom>
        </p:spPr>
        <p:txBody>
          <a:bodyPr anchor="t" rtlCol="false" tIns="0" lIns="0" bIns="0" rIns="0">
            <a:spAutoFit/>
          </a:bodyPr>
          <a:lstStyle/>
          <a:p>
            <a:pPr algn="l">
              <a:lnSpc>
                <a:spcPts val="3160"/>
              </a:lnSpc>
            </a:pPr>
            <a:r>
              <a:rPr lang="en-US" sz="3160" spc="145">
                <a:solidFill>
                  <a:srgbClr val="0D0D0D"/>
                </a:solidFill>
                <a:latin typeface="Heading Now 31-38"/>
                <a:ea typeface="Heading Now 31-38"/>
                <a:cs typeface="Heading Now 31-38"/>
                <a:sym typeface="Heading Now 31-38"/>
              </a:rPr>
              <a:t>PROGRAM DIMULAI</a:t>
            </a:r>
          </a:p>
        </p:txBody>
      </p:sp>
      <p:sp>
        <p:nvSpPr>
          <p:cNvPr name="TextBox 16" id="16"/>
          <p:cNvSpPr txBox="true"/>
          <p:nvPr/>
        </p:nvSpPr>
        <p:spPr>
          <a:xfrm rot="0">
            <a:off x="5596222" y="3712680"/>
            <a:ext cx="2997398" cy="2367115"/>
          </a:xfrm>
          <a:prstGeom prst="rect">
            <a:avLst/>
          </a:prstGeom>
        </p:spPr>
        <p:txBody>
          <a:bodyPr anchor="t" rtlCol="false" tIns="0" lIns="0" bIns="0" rIns="0">
            <a:spAutoFit/>
          </a:bodyPr>
          <a:lstStyle/>
          <a:p>
            <a:pPr algn="l">
              <a:lnSpc>
                <a:spcPts val="3602"/>
              </a:lnSpc>
            </a:pPr>
            <a:r>
              <a:rPr lang="en-US" sz="3160" spc="145">
                <a:solidFill>
                  <a:srgbClr val="0D0D0D"/>
                </a:solidFill>
                <a:latin typeface="Heading Now 31-38"/>
                <a:ea typeface="Heading Now 31-38"/>
                <a:cs typeface="Heading Now 31-38"/>
                <a:sym typeface="Heading Now 31-38"/>
              </a:rPr>
              <a:t>MENAMPILKAN PESAN UNTUK MEMASUKKAN TEKS YANG AKAN DITERJEMAHKAN.</a:t>
            </a:r>
          </a:p>
          <a:p>
            <a:pPr algn="l">
              <a:lnSpc>
                <a:spcPts val="3602"/>
              </a:lnSpc>
            </a:pPr>
          </a:p>
        </p:txBody>
      </p:sp>
      <p:sp>
        <p:nvSpPr>
          <p:cNvPr name="TextBox 17" id="17"/>
          <p:cNvSpPr txBox="true"/>
          <p:nvPr/>
        </p:nvSpPr>
        <p:spPr>
          <a:xfrm rot="0">
            <a:off x="1691192"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1</a:t>
            </a:r>
          </a:p>
        </p:txBody>
      </p:sp>
      <p:sp>
        <p:nvSpPr>
          <p:cNvPr name="TextBox 18" id="18"/>
          <p:cNvSpPr txBox="true"/>
          <p:nvPr/>
        </p:nvSpPr>
        <p:spPr>
          <a:xfrm rot="0">
            <a:off x="5594848" y="3241926"/>
            <a:ext cx="2997398" cy="489868"/>
          </a:xfrm>
          <a:prstGeom prst="rect">
            <a:avLst/>
          </a:prstGeom>
        </p:spPr>
        <p:txBody>
          <a:bodyPr anchor="t" rtlCol="false" tIns="0" lIns="0" bIns="0" rIns="0">
            <a:spAutoFit/>
          </a:bodyPr>
          <a:lstStyle/>
          <a:p>
            <a:pPr algn="l">
              <a:lnSpc>
                <a:spcPts val="3160"/>
              </a:lnSpc>
            </a:pPr>
            <a:r>
              <a:rPr lang="en-US" sz="3160">
                <a:solidFill>
                  <a:srgbClr val="0D0D0D"/>
                </a:solidFill>
                <a:latin typeface="Heading Now 31-38"/>
                <a:ea typeface="Heading Now 31-38"/>
                <a:cs typeface="Heading Now 31-38"/>
                <a:sym typeface="Heading Now 31-38"/>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DAGb337y1nE</dc:identifier>
  <dcterms:modified xsi:type="dcterms:W3CDTF">2011-08-01T06:04:30Z</dcterms:modified>
  <cp:revision>1</cp:revision>
  <dc:title>DSK2024-Tugas Projek-2400018134-Difta Aulya Rahmadanti</dc:title>
</cp:coreProperties>
</file>